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e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image" Target="../media/image-6-2.jpe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1A"/>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0C0C0D">
              <a:alpha val="97000"/>
            </a:srgbClr>
          </a:solidFill>
          <a:ln/>
        </p:spPr>
      </p:sp>
      <p:pic>
        <p:nvPicPr>
          <p:cNvPr id="4" name="Image 1" descr="preencoded.png">    </p:cNvPr>
          <p:cNvPicPr>
            <a:picLocks noChangeAspect="1"/>
          </p:cNvPicPr>
          <p:nvPr/>
        </p:nvPicPr>
        <p:blipFill>
          <a:blip r:embed="rId2"/>
          <a:stretch>
            <a:fillRect/>
          </a:stretch>
        </p:blipFill>
        <p:spPr>
          <a:xfrm>
            <a:off x="876300" y="742977"/>
            <a:ext cx="2667000" cy="1327547"/>
          </a:xfrm>
          <a:prstGeom prst="rect">
            <a:avLst/>
          </a:prstGeom>
        </p:spPr>
      </p:pic>
      <p:sp>
        <p:nvSpPr>
          <p:cNvPr id="5" name="Text 1"/>
          <p:cNvSpPr/>
          <p:nvPr/>
        </p:nvSpPr>
        <p:spPr>
          <a:xfrm>
            <a:off x="876300" y="2416958"/>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A CONFIDENTIAL ADVISORY PROPOSAL</a:t>
            </a:r>
            <a:endParaRPr lang="en-US" sz="1050" dirty="0"/>
          </a:p>
        </p:txBody>
      </p:sp>
      <p:sp>
        <p:nvSpPr>
          <p:cNvPr id="6" name="Text 2"/>
          <p:cNvSpPr/>
          <p:nvPr/>
        </p:nvSpPr>
        <p:spPr>
          <a:xfrm>
            <a:off x="876300" y="2791097"/>
            <a:ext cx="9222105" cy="1409700"/>
          </a:xfrm>
          <a:prstGeom prst="rect">
            <a:avLst/>
          </a:prstGeom>
          <a:noFill/>
          <a:ln/>
        </p:spPr>
        <p:txBody>
          <a:bodyPr wrap="square" lIns="25400" tIns="25400" rIns="25400" bIns="25400" rtlCol="0" anchor="t">
            <a:normAutofit/>
          </a:bodyPr>
          <a:lstStyle/>
          <a:p>
            <a:pPr algn="l" indent="0" marL="0">
              <a:lnSpc>
                <a:spcPct val="110000"/>
              </a:lnSpc>
              <a:buNone/>
            </a:pPr>
            <a:r>
              <a:rPr lang="en-US" sz="4950" dirty="0">
                <a:solidFill>
                  <a:srgbClr val="FFFFFF">
                    <a:alpha val="98000"/>
                  </a:srgbClr>
                </a:solidFill>
                <a:latin typeface="Cormorant Garamond" pitchFamily="34" charset="0"/>
                <a:ea typeface="Cormorant Garamond" pitchFamily="34" charset="-122"/>
                <a:cs typeface="Cormorant Garamond" pitchFamily="34" charset="-120"/>
              </a:rPr>
              <a:t>Acquiring Your First </a:t>
            </a:r>
            <a:pPr algn="l" indent="0" marL="0">
              <a:lnSpc>
                <a:spcPct val="110000"/>
              </a:lnSpc>
              <a:buNone/>
            </a:pPr>
            <a:r>
              <a:rPr lang="en-US" sz="4950" i="1" dirty="0">
                <a:solidFill>
                  <a:srgbClr val="C8C8C0">
                    <a:alpha val="98000"/>
                  </a:srgbClr>
                </a:solidFill>
                <a:latin typeface="Cormorant Garamond" pitchFamily="34" charset="0"/>
                <a:ea typeface="Cormorant Garamond" pitchFamily="34" charset="-122"/>
                <a:cs typeface="Cormorant Garamond" pitchFamily="34" charset="-120"/>
              </a:rPr>
              <a:t>Private Aircraft</a:t>
            </a:r>
            <a:endParaRPr lang="en-US" sz="4950" dirty="0"/>
          </a:p>
        </p:txBody>
      </p:sp>
      <p:sp>
        <p:nvSpPr>
          <p:cNvPr id="7" name="Shape 3"/>
          <p:cNvSpPr/>
          <p:nvPr/>
        </p:nvSpPr>
        <p:spPr>
          <a:xfrm>
            <a:off x="876300" y="4437965"/>
            <a:ext cx="571500" cy="9525"/>
          </a:xfrm>
          <a:prstGeom prst="rect">
            <a:avLst/>
          </a:prstGeom>
          <a:solidFill>
            <a:srgbClr val="A8A8A0">
              <a:alpha val="93000"/>
            </a:srgbClr>
          </a:solidFill>
          <a:ln/>
        </p:spPr>
      </p:sp>
      <p:sp>
        <p:nvSpPr>
          <p:cNvPr id="8" name="Text 4"/>
          <p:cNvSpPr/>
          <p:nvPr/>
        </p:nvSpPr>
        <p:spPr>
          <a:xfrm>
            <a:off x="876300" y="4676090"/>
            <a:ext cx="6475095" cy="647700"/>
          </a:xfrm>
          <a:prstGeom prst="rect">
            <a:avLst/>
          </a:prstGeom>
          <a:noFill/>
          <a:ln/>
        </p:spPr>
        <p:txBody>
          <a:bodyPr wrap="square" lIns="25400" tIns="25400" rIns="25400" bIns="25400" rtlCol="0" anchor="t">
            <a:normAutofit/>
          </a:bodyPr>
          <a:lstStyle/>
          <a:p>
            <a:pPr algn="l" indent="0" marL="0">
              <a:lnSpc>
                <a:spcPct val="170000"/>
              </a:lnSpc>
              <a:buNone/>
            </a:pPr>
            <a:r>
              <a:rPr lang="en-US" sz="1425" dirty="0">
                <a:solidFill>
                  <a:srgbClr val="FFFFFF">
                    <a:alpha val="56000"/>
                  </a:srgbClr>
                </a:solidFill>
                <a:latin typeface="Libre Franklin" pitchFamily="34" charset="0"/>
                <a:ea typeface="Libre Franklin" pitchFamily="34" charset="-122"/>
                <a:cs typeface="Libre Franklin" pitchFamily="34" charset="-120"/>
              </a:rPr>
              <a:t>Independent Boeing Business Jet &amp; Airbus Corporate Jet advisory — protecting your interests from first conversation to first flight.</a:t>
            </a:r>
            <a:endParaRPr lang="en-US" sz="1425" dirty="0"/>
          </a:p>
        </p:txBody>
      </p:sp>
      <p:sp>
        <p:nvSpPr>
          <p:cNvPr id="9" name="Text 5"/>
          <p:cNvSpPr/>
          <p:nvPr/>
        </p:nvSpPr>
        <p:spPr>
          <a:xfrm>
            <a:off x="876300" y="5840327"/>
            <a:ext cx="10752582" cy="180975"/>
          </a:xfrm>
          <a:prstGeom prst="rect">
            <a:avLst/>
          </a:prstGeom>
          <a:noFill/>
          <a:ln/>
        </p:spPr>
        <p:txBody>
          <a:bodyPr wrap="square" lIns="25400" tIns="25400" rIns="25400" bIns="25400" rtlCol="0" anchor="t">
            <a:normAutofit/>
          </a:bodyPr>
          <a:lstStyle/>
          <a:p>
            <a:pPr algn="l" indent="0" marL="0">
              <a:buNone/>
            </a:pPr>
            <a:r>
              <a:rPr lang="en-US" sz="900" spc="108" kern="0" dirty="0">
                <a:solidFill>
                  <a:srgbClr val="FFFFFF">
                    <a:alpha val="31000"/>
                  </a:srgbClr>
                </a:solidFill>
                <a:latin typeface="IBM Plex Mono" pitchFamily="34" charset="0"/>
                <a:ea typeface="IBM Plex Mono" pitchFamily="34" charset="-122"/>
                <a:cs typeface="IBM Plex Mono" pitchFamily="34" charset="-120"/>
              </a:rPr>
              <a:t>ASSET INTELLIGENCE. ADVISORY PRECISION. · SINCE 1985</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A1A1A"/>
        </a:solidFill>
      </p:bgPr>
    </p:bg>
    <p:spTree>
      <p:nvGrpSpPr>
        <p:cNvPr id="1" name=""/>
        <p:cNvGrpSpPr/>
        <p:nvPr/>
      </p:nvGrpSpPr>
      <p:grpSpPr>
        <a:xfrm>
          <a:off x="0" y="0"/>
          <a:ext cx="0" cy="0"/>
          <a:chOff x="0" y="0"/>
          <a:chExt cx="0" cy="0"/>
        </a:xfrm>
      </p:grpSpPr>
      <p:sp>
        <p:nvSpPr>
          <p:cNvPr id="2" name="Shape 0"/>
          <p:cNvSpPr/>
          <p:nvPr/>
        </p:nvSpPr>
        <p:spPr>
          <a:xfrm>
            <a:off x="876300" y="1919313"/>
            <a:ext cx="571500" cy="9525"/>
          </a:xfrm>
          <a:prstGeom prst="rect">
            <a:avLst/>
          </a:prstGeom>
          <a:solidFill>
            <a:srgbClr val="A8A8A0"/>
          </a:solidFill>
          <a:ln/>
        </p:spPr>
      </p:sp>
      <p:sp>
        <p:nvSpPr>
          <p:cNvPr id="3" name="Text 1"/>
          <p:cNvSpPr/>
          <p:nvPr/>
        </p:nvSpPr>
        <p:spPr>
          <a:xfrm>
            <a:off x="876300" y="2253227"/>
            <a:ext cx="9810750" cy="1895475"/>
          </a:xfrm>
          <a:prstGeom prst="rect">
            <a:avLst/>
          </a:prstGeom>
          <a:noFill/>
          <a:ln/>
        </p:spPr>
        <p:txBody>
          <a:bodyPr wrap="square" lIns="25400" tIns="25400" rIns="25400" bIns="25400" rtlCol="0" anchor="t">
            <a:normAutofit/>
          </a:bodyPr>
          <a:lstStyle/>
          <a:p>
            <a:pPr algn="l" indent="0" marL="0">
              <a:lnSpc>
                <a:spcPct val="122000"/>
              </a:lnSpc>
              <a:buNone/>
            </a:pPr>
            <a:r>
              <a:rPr lang="en-US" sz="4050" dirty="0">
                <a:solidFill>
                  <a:srgbClr val="FFFFFF"/>
                </a:solidFill>
                <a:latin typeface="Cormorant Garamond" pitchFamily="34" charset="0"/>
                <a:ea typeface="Cormorant Garamond" pitchFamily="34" charset="-122"/>
                <a:cs typeface="Cormorant Garamond" pitchFamily="34" charset="-120"/>
              </a:rPr>
              <a:t>Our advisors are not consultants who </a:t>
            </a:r>
            <a:pPr algn="l" indent="0" marL="0">
              <a:lnSpc>
                <a:spcPct val="122000"/>
              </a:lnSpc>
              <a:buNone/>
            </a:pPr>
            <a:r>
              <a:rPr lang="en-US" sz="4050" i="1" dirty="0">
                <a:solidFill>
                  <a:srgbClr val="C8C8C0"/>
                </a:solidFill>
                <a:latin typeface="Cormorant Garamond" pitchFamily="34" charset="0"/>
                <a:ea typeface="Cormorant Garamond" pitchFamily="34" charset="-122"/>
                <a:cs typeface="Cormorant Garamond" pitchFamily="34" charset="-120"/>
              </a:rPr>
              <a:t>studied </a:t>
            </a:r>
            <a:pPr algn="l" indent="0" marL="0">
              <a:lnSpc>
                <a:spcPct val="122000"/>
              </a:lnSpc>
              <a:buNone/>
            </a:pPr>
            <a:r>
              <a:rPr lang="en-US" sz="4050" dirty="0">
                <a:solidFill>
                  <a:srgbClr val="FFFFFF"/>
                </a:solidFill>
                <a:latin typeface="Cormorant Garamond" pitchFamily="34" charset="0"/>
                <a:ea typeface="Cormorant Garamond" pitchFamily="34" charset="-122"/>
                <a:cs typeface="Cormorant Garamond" pitchFamily="34" charset="-120"/>
              </a:rPr>
              <a:t>aviation — they are professionals who </a:t>
            </a:r>
            <a:pPr algn="l" indent="0" marL="0">
              <a:lnSpc>
                <a:spcPct val="122000"/>
              </a:lnSpc>
              <a:buNone/>
            </a:pPr>
            <a:r>
              <a:rPr lang="en-US" sz="4050" i="1" dirty="0">
                <a:solidFill>
                  <a:srgbClr val="C8C8C0"/>
                </a:solidFill>
                <a:latin typeface="Cormorant Garamond" pitchFamily="34" charset="0"/>
                <a:ea typeface="Cormorant Garamond" pitchFamily="34" charset="-122"/>
                <a:cs typeface="Cormorant Garamond" pitchFamily="34" charset="-120"/>
              </a:rPr>
              <a:t>built careers </a:t>
            </a:r>
            <a:pPr algn="l" indent="0" marL="0">
              <a:lnSpc>
                <a:spcPct val="122000"/>
              </a:lnSpc>
              <a:buNone/>
            </a:pPr>
            <a:r>
              <a:rPr lang="en-US" sz="4050" dirty="0">
                <a:solidFill>
                  <a:srgbClr val="FFFFFF"/>
                </a:solidFill>
                <a:latin typeface="Cormorant Garamond" pitchFamily="34" charset="0"/>
                <a:ea typeface="Cormorant Garamond" pitchFamily="34" charset="-122"/>
                <a:cs typeface="Cormorant Garamond" pitchFamily="34" charset="-120"/>
              </a:rPr>
              <a:t>within it.</a:t>
            </a:r>
            <a:endParaRPr lang="en-US" sz="4050" dirty="0"/>
          </a:p>
        </p:txBody>
      </p:sp>
      <p:sp>
        <p:nvSpPr>
          <p:cNvPr id="4" name="Text 2"/>
          <p:cNvSpPr/>
          <p:nvPr/>
        </p:nvSpPr>
        <p:spPr>
          <a:xfrm>
            <a:off x="876300" y="4475120"/>
            <a:ext cx="10752582" cy="200025"/>
          </a:xfrm>
          <a:prstGeom prst="rect">
            <a:avLst/>
          </a:prstGeom>
          <a:noFill/>
          <a:ln/>
        </p:spPr>
        <p:txBody>
          <a:bodyPr wrap="square" lIns="25400" tIns="25400" rIns="25400" bIns="25400" rtlCol="0" anchor="t">
            <a:normAutofit/>
          </a:bodyPr>
          <a:lstStyle/>
          <a:p>
            <a:pPr algn="l" indent="0" marL="0">
              <a:buNone/>
            </a:pPr>
            <a:r>
              <a:rPr lang="en-US" sz="1050" spc="189" kern="0" dirty="0">
                <a:solidFill>
                  <a:srgbClr val="A8A8A0">
                    <a:alpha val="98000"/>
                  </a:srgbClr>
                </a:solidFill>
                <a:latin typeface="Libre Franklin" pitchFamily="34" charset="0"/>
                <a:ea typeface="Libre Franklin" pitchFamily="34" charset="-122"/>
                <a:cs typeface="Libre Franklin" pitchFamily="34" charset="-120"/>
              </a:rPr>
              <a:t>120+ YEARS COMBINED · FAA DAR-T · NAAA SENIOR APPRAISER</a:t>
            </a:r>
            <a:endParaRPr lang="en-US" sz="1050" dirty="0"/>
          </a:p>
        </p:txBody>
      </p:sp>
      <p:sp>
        <p:nvSpPr>
          <p:cNvPr id="5" name="Shape 3"/>
          <p:cNvSpPr/>
          <p:nvPr/>
        </p:nvSpPr>
        <p:spPr>
          <a:xfrm>
            <a:off x="876300" y="6086475"/>
            <a:ext cx="10439400" cy="9525"/>
          </a:xfrm>
          <a:prstGeom prst="rect">
            <a:avLst/>
          </a:prstGeom>
          <a:solidFill>
            <a:srgbClr val="A8A8A0">
              <a:alpha val="18000"/>
            </a:srgbClr>
          </a:solidFill>
          <a:ln/>
        </p:spPr>
      </p:sp>
      <p:sp>
        <p:nvSpPr>
          <p:cNvPr id="6" name="Text 4"/>
          <p:cNvSpPr/>
          <p:nvPr/>
        </p:nvSpPr>
        <p:spPr>
          <a:xfrm>
            <a:off x="876300" y="6248400"/>
            <a:ext cx="2349847"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FFFFFF">
                    <a:alpha val="40000"/>
                  </a:srgbClr>
                </a:solidFill>
                <a:latin typeface="IBM Plex Mono" pitchFamily="34" charset="0"/>
                <a:ea typeface="IBM Plex Mono" pitchFamily="34" charset="-122"/>
                <a:cs typeface="IBM Plex Mono" pitchFamily="34" charset="-120"/>
              </a:rPr>
              <a:t>INTEGRAL AVIATION SOLUTIONS INC</a:t>
            </a:r>
            <a:endParaRPr lang="en-US" sz="825" dirty="0"/>
          </a:p>
        </p:txBody>
      </p:sp>
      <p:sp>
        <p:nvSpPr>
          <p:cNvPr id="7" name="Text 5"/>
          <p:cNvSpPr/>
          <p:nvPr/>
        </p:nvSpPr>
        <p:spPr>
          <a:xfrm>
            <a:off x="10870406" y="6248400"/>
            <a:ext cx="521494"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FFFFFF">
                    <a:alpha val="40000"/>
                  </a:srgbClr>
                </a:solidFill>
                <a:latin typeface="Libre Franklin" pitchFamily="34" charset="0"/>
                <a:ea typeface="Libre Franklin" pitchFamily="34" charset="-122"/>
                <a:cs typeface="Libre Franklin" pitchFamily="34" charset="-120"/>
              </a:rPr>
              <a:t>10 / 12</a:t>
            </a:r>
            <a:endParaRPr lang="en-US" sz="8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A1A1A"/>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876300" y="1766910"/>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GLOBAL REACH</a:t>
            </a:r>
            <a:endParaRPr lang="en-US" sz="1050" dirty="0"/>
          </a:p>
        </p:txBody>
      </p:sp>
      <p:sp>
        <p:nvSpPr>
          <p:cNvPr id="4" name="Text 1"/>
          <p:cNvSpPr/>
          <p:nvPr/>
        </p:nvSpPr>
        <p:spPr>
          <a:xfrm>
            <a:off x="876300" y="2062707"/>
            <a:ext cx="10752582" cy="514350"/>
          </a:xfrm>
          <a:prstGeom prst="rect">
            <a:avLst/>
          </a:prstGeom>
          <a:noFill/>
          <a:ln/>
        </p:spPr>
        <p:txBody>
          <a:bodyPr wrap="square" lIns="25400" tIns="25400" rIns="25400" bIns="25400" rtlCol="0" anchor="t">
            <a:normAutofit/>
          </a:bodyPr>
          <a:lstStyle/>
          <a:p>
            <a:pPr algn="l" indent="0" marL="0">
              <a:lnSpc>
                <a:spcPct val="110000"/>
              </a:lnSpc>
              <a:buNone/>
            </a:pPr>
            <a:r>
              <a:rPr lang="en-US" sz="3450" dirty="0">
                <a:solidFill>
                  <a:srgbClr val="FFFFFF"/>
                </a:solidFill>
                <a:latin typeface="Cormorant Garamond" pitchFamily="34" charset="0"/>
                <a:ea typeface="Cormorant Garamond" pitchFamily="34" charset="-122"/>
                <a:cs typeface="Cormorant Garamond" pitchFamily="34" charset="-120"/>
              </a:rPr>
              <a:t>Trusted Across </a:t>
            </a:r>
            <a:pPr algn="l" indent="0" marL="0">
              <a:lnSpc>
                <a:spcPct val="110000"/>
              </a:lnSpc>
              <a:buNone/>
            </a:pPr>
            <a:r>
              <a:rPr lang="en-US" sz="3450" i="1" dirty="0">
                <a:solidFill>
                  <a:srgbClr val="C8C8C0"/>
                </a:solidFill>
                <a:latin typeface="Cormorant Garamond" pitchFamily="34" charset="0"/>
                <a:ea typeface="Cormorant Garamond" pitchFamily="34" charset="-122"/>
                <a:cs typeface="Cormorant Garamond" pitchFamily="34" charset="-120"/>
              </a:rPr>
              <a:t>Four Continents</a:t>
            </a:r>
            <a:endParaRPr lang="en-US" sz="3450" dirty="0"/>
          </a:p>
        </p:txBody>
      </p:sp>
      <p:sp>
        <p:nvSpPr>
          <p:cNvPr id="5" name="Text 2"/>
          <p:cNvSpPr/>
          <p:nvPr/>
        </p:nvSpPr>
        <p:spPr>
          <a:xfrm>
            <a:off x="876300" y="2751019"/>
            <a:ext cx="7456170" cy="647700"/>
          </a:xfrm>
          <a:prstGeom prst="rect">
            <a:avLst/>
          </a:prstGeom>
          <a:noFill/>
          <a:ln/>
        </p:spPr>
        <p:txBody>
          <a:bodyPr wrap="square" lIns="25400" tIns="25400" rIns="25400" bIns="25400" rtlCol="0" anchor="t">
            <a:normAutofit/>
          </a:bodyPr>
          <a:lstStyle/>
          <a:p>
            <a:pPr algn="l" indent="0" marL="0">
              <a:lnSpc>
                <a:spcPct val="170000"/>
              </a:lnSpc>
              <a:buNone/>
            </a:pPr>
            <a:r>
              <a:rPr lang="en-US" sz="1425" dirty="0">
                <a:solidFill>
                  <a:srgbClr val="FFFFFF">
                    <a:alpha val="59000"/>
                  </a:srgbClr>
                </a:solidFill>
                <a:latin typeface="Libre Franklin" pitchFamily="34" charset="0"/>
                <a:ea typeface="Libre Franklin" pitchFamily="34" charset="-122"/>
                <a:cs typeface="Libre Franklin" pitchFamily="34" charset="-120"/>
              </a:rPr>
              <a:t>From private principals to heads of state and sovereign governments, our mandates span the globe — wherever discretion and technical certainty are required.</a:t>
            </a:r>
            <a:endParaRPr lang="en-US" sz="1425" dirty="0"/>
          </a:p>
        </p:txBody>
      </p:sp>
      <p:sp>
        <p:nvSpPr>
          <p:cNvPr id="6" name="Shape 3"/>
          <p:cNvSpPr/>
          <p:nvPr/>
        </p:nvSpPr>
        <p:spPr>
          <a:xfrm>
            <a:off x="876300" y="4007313"/>
            <a:ext cx="2366963" cy="9525"/>
          </a:xfrm>
          <a:prstGeom prst="rect">
            <a:avLst/>
          </a:prstGeom>
          <a:solidFill>
            <a:srgbClr val="A8A8A0"/>
          </a:solidFill>
          <a:ln/>
        </p:spPr>
      </p:sp>
      <p:sp>
        <p:nvSpPr>
          <p:cNvPr id="7" name="Text 4"/>
          <p:cNvSpPr/>
          <p:nvPr/>
        </p:nvSpPr>
        <p:spPr>
          <a:xfrm>
            <a:off x="876300" y="4169119"/>
            <a:ext cx="2443163" cy="571500"/>
          </a:xfrm>
          <a:prstGeom prst="rect">
            <a:avLst/>
          </a:prstGeom>
          <a:noFill/>
          <a:ln/>
        </p:spPr>
        <p:txBody>
          <a:bodyPr wrap="square" lIns="25400" tIns="25400" rIns="25400" bIns="25400" rtlCol="0" anchor="t">
            <a:normAutofit/>
          </a:bodyPr>
          <a:lstStyle/>
          <a:p>
            <a:pPr algn="l" indent="0" marL="0">
              <a:lnSpc>
                <a:spcPct val="100000"/>
              </a:lnSpc>
              <a:buNone/>
            </a:pPr>
            <a:r>
              <a:rPr lang="en-US" sz="4200" dirty="0">
                <a:solidFill>
                  <a:srgbClr val="FFFFFF"/>
                </a:solidFill>
                <a:latin typeface="Cormorant Garamond" pitchFamily="34" charset="0"/>
                <a:ea typeface="Cormorant Garamond" pitchFamily="34" charset="-122"/>
                <a:cs typeface="Cormorant Garamond" pitchFamily="34" charset="-120"/>
              </a:rPr>
              <a:t>40</a:t>
            </a:r>
            <a:pPr algn="l" indent="0" marL="0">
              <a:lnSpc>
                <a:spcPct val="100000"/>
              </a:lnSpc>
              <a:buNone/>
            </a:pPr>
            <a:r>
              <a:rPr lang="en-US" sz="2400" dirty="0">
                <a:solidFill>
                  <a:srgbClr val="FFFFFF"/>
                </a:solidFill>
                <a:latin typeface="Cormorant Garamond" pitchFamily="34" charset="0"/>
                <a:ea typeface="Cormorant Garamond" pitchFamily="34" charset="-122"/>
                <a:cs typeface="Cormorant Garamond" pitchFamily="34" charset="-120"/>
              </a:rPr>
              <a:t>yr</a:t>
            </a:r>
            <a:endParaRPr lang="en-US" sz="4200" dirty="0"/>
          </a:p>
        </p:txBody>
      </p:sp>
      <p:sp>
        <p:nvSpPr>
          <p:cNvPr id="8" name="Text 5"/>
          <p:cNvSpPr/>
          <p:nvPr/>
        </p:nvSpPr>
        <p:spPr>
          <a:xfrm>
            <a:off x="876300" y="4797769"/>
            <a:ext cx="2443163" cy="171450"/>
          </a:xfrm>
          <a:prstGeom prst="rect">
            <a:avLst/>
          </a:prstGeom>
          <a:noFill/>
          <a:ln/>
        </p:spPr>
        <p:txBody>
          <a:bodyPr wrap="square" lIns="25400" tIns="25400" rIns="25400" bIns="25400" rtlCol="0" anchor="t">
            <a:normAutofit/>
          </a:bodyPr>
          <a:lstStyle/>
          <a:p>
            <a:pPr algn="l" indent="0" marL="0">
              <a:buNone/>
            </a:pPr>
            <a:r>
              <a:rPr lang="en-US" sz="825" spc="124" kern="0" dirty="0">
                <a:solidFill>
                  <a:srgbClr val="FFFFFF">
                    <a:alpha val="50000"/>
                  </a:srgbClr>
                </a:solidFill>
                <a:latin typeface="Libre Franklin" pitchFamily="34" charset="0"/>
                <a:ea typeface="Libre Franklin" pitchFamily="34" charset="-122"/>
                <a:cs typeface="Libre Franklin" pitchFamily="34" charset="-120"/>
              </a:rPr>
              <a:t>OF ADVISORY PRACTICE</a:t>
            </a:r>
            <a:endParaRPr lang="en-US" sz="825" dirty="0"/>
          </a:p>
        </p:txBody>
      </p:sp>
      <p:sp>
        <p:nvSpPr>
          <p:cNvPr id="9" name="Shape 6"/>
          <p:cNvSpPr/>
          <p:nvPr/>
        </p:nvSpPr>
        <p:spPr>
          <a:xfrm>
            <a:off x="3567113" y="4007194"/>
            <a:ext cx="2366963" cy="9525"/>
          </a:xfrm>
          <a:prstGeom prst="rect">
            <a:avLst/>
          </a:prstGeom>
          <a:solidFill>
            <a:srgbClr val="A8A8A0"/>
          </a:solidFill>
          <a:ln/>
        </p:spPr>
      </p:sp>
      <p:sp>
        <p:nvSpPr>
          <p:cNvPr id="10" name="Text 7"/>
          <p:cNvSpPr/>
          <p:nvPr/>
        </p:nvSpPr>
        <p:spPr>
          <a:xfrm>
            <a:off x="3567113" y="4169119"/>
            <a:ext cx="2443163" cy="571500"/>
          </a:xfrm>
          <a:prstGeom prst="rect">
            <a:avLst/>
          </a:prstGeom>
          <a:noFill/>
          <a:ln/>
        </p:spPr>
        <p:txBody>
          <a:bodyPr wrap="square" lIns="25400" tIns="25400" rIns="25400" bIns="25400" rtlCol="0" anchor="t">
            <a:normAutofit/>
          </a:bodyPr>
          <a:lstStyle/>
          <a:p>
            <a:pPr algn="l" indent="0" marL="0">
              <a:lnSpc>
                <a:spcPct val="100000"/>
              </a:lnSpc>
              <a:buNone/>
            </a:pPr>
            <a:r>
              <a:rPr lang="en-US" sz="4200" dirty="0">
                <a:solidFill>
                  <a:srgbClr val="FFFFFF"/>
                </a:solidFill>
                <a:latin typeface="Cormorant Garamond" pitchFamily="34" charset="0"/>
                <a:ea typeface="Cormorant Garamond" pitchFamily="34" charset="-122"/>
                <a:cs typeface="Cormorant Garamond" pitchFamily="34" charset="-120"/>
              </a:rPr>
              <a:t>4</a:t>
            </a:r>
            <a:endParaRPr lang="en-US" sz="4200" dirty="0"/>
          </a:p>
        </p:txBody>
      </p:sp>
      <p:sp>
        <p:nvSpPr>
          <p:cNvPr id="11" name="Text 8"/>
          <p:cNvSpPr/>
          <p:nvPr/>
        </p:nvSpPr>
        <p:spPr>
          <a:xfrm>
            <a:off x="3567113" y="4797769"/>
            <a:ext cx="2443163" cy="171450"/>
          </a:xfrm>
          <a:prstGeom prst="rect">
            <a:avLst/>
          </a:prstGeom>
          <a:noFill/>
          <a:ln/>
        </p:spPr>
        <p:txBody>
          <a:bodyPr wrap="square" lIns="25400" tIns="25400" rIns="25400" bIns="25400" rtlCol="0" anchor="t">
            <a:normAutofit/>
          </a:bodyPr>
          <a:lstStyle/>
          <a:p>
            <a:pPr algn="l" indent="0" marL="0">
              <a:buNone/>
            </a:pPr>
            <a:r>
              <a:rPr lang="en-US" sz="825" spc="124" kern="0" dirty="0">
                <a:solidFill>
                  <a:srgbClr val="FFFFFF">
                    <a:alpha val="50000"/>
                  </a:srgbClr>
                </a:solidFill>
                <a:latin typeface="Libre Franklin" pitchFamily="34" charset="0"/>
                <a:ea typeface="Libre Franklin" pitchFamily="34" charset="-122"/>
                <a:cs typeface="Libre Franklin" pitchFamily="34" charset="-120"/>
              </a:rPr>
              <a:t>CONTINENTS OF ACTIVE WORK</a:t>
            </a:r>
            <a:endParaRPr lang="en-US" sz="825" dirty="0"/>
          </a:p>
        </p:txBody>
      </p:sp>
      <p:sp>
        <p:nvSpPr>
          <p:cNvPr id="12" name="Shape 9"/>
          <p:cNvSpPr/>
          <p:nvPr/>
        </p:nvSpPr>
        <p:spPr>
          <a:xfrm>
            <a:off x="6257925" y="4007194"/>
            <a:ext cx="2366963" cy="9525"/>
          </a:xfrm>
          <a:prstGeom prst="rect">
            <a:avLst/>
          </a:prstGeom>
          <a:solidFill>
            <a:srgbClr val="A8A8A0"/>
          </a:solidFill>
          <a:ln/>
        </p:spPr>
      </p:sp>
      <p:sp>
        <p:nvSpPr>
          <p:cNvPr id="13" name="Text 10"/>
          <p:cNvSpPr/>
          <p:nvPr/>
        </p:nvSpPr>
        <p:spPr>
          <a:xfrm>
            <a:off x="6257925" y="4169002"/>
            <a:ext cx="2443163" cy="571500"/>
          </a:xfrm>
          <a:prstGeom prst="rect">
            <a:avLst/>
          </a:prstGeom>
          <a:noFill/>
          <a:ln/>
        </p:spPr>
        <p:txBody>
          <a:bodyPr wrap="square" lIns="25400" tIns="25400" rIns="25400" bIns="25400" rtlCol="0" anchor="t">
            <a:normAutofit/>
          </a:bodyPr>
          <a:lstStyle/>
          <a:p>
            <a:pPr algn="l" indent="0" marL="0">
              <a:lnSpc>
                <a:spcPct val="100000"/>
              </a:lnSpc>
              <a:buNone/>
            </a:pPr>
            <a:r>
              <a:rPr lang="en-US" sz="4200" dirty="0">
                <a:solidFill>
                  <a:srgbClr val="FFFFFF"/>
                </a:solidFill>
                <a:latin typeface="Cormorant Garamond" pitchFamily="34" charset="0"/>
                <a:ea typeface="Cormorant Garamond" pitchFamily="34" charset="-122"/>
                <a:cs typeface="Cormorant Garamond" pitchFamily="34" charset="-120"/>
              </a:rPr>
              <a:t>BBJ</a:t>
            </a:r>
            <a:pPr algn="l" indent="0" marL="0">
              <a:lnSpc>
                <a:spcPct val="100000"/>
              </a:lnSpc>
              <a:buNone/>
            </a:pPr>
            <a:r>
              <a:rPr lang="en-US" sz="2100" dirty="0">
                <a:solidFill>
                  <a:srgbClr val="FFFFFF"/>
                </a:solidFill>
                <a:latin typeface="Cormorant Garamond" pitchFamily="34" charset="0"/>
                <a:ea typeface="Cormorant Garamond" pitchFamily="34" charset="-122"/>
                <a:cs typeface="Cormorant Garamond" pitchFamily="34" charset="-120"/>
              </a:rPr>
              <a:t>·</a:t>
            </a:r>
            <a:pPr algn="l" indent="0" marL="0">
              <a:lnSpc>
                <a:spcPct val="100000"/>
              </a:lnSpc>
              <a:buNone/>
            </a:pPr>
            <a:r>
              <a:rPr lang="en-US" sz="4200" dirty="0">
                <a:solidFill>
                  <a:srgbClr val="FFFFFF"/>
                </a:solidFill>
                <a:latin typeface="Cormorant Garamond" pitchFamily="34" charset="0"/>
                <a:ea typeface="Cormorant Garamond" pitchFamily="34" charset="-122"/>
                <a:cs typeface="Cormorant Garamond" pitchFamily="34" charset="-120"/>
              </a:rPr>
              <a:t>ACJ</a:t>
            </a:r>
            <a:endParaRPr lang="en-US" sz="4200" dirty="0"/>
          </a:p>
        </p:txBody>
      </p:sp>
      <p:sp>
        <p:nvSpPr>
          <p:cNvPr id="14" name="Text 11"/>
          <p:cNvSpPr/>
          <p:nvPr/>
        </p:nvSpPr>
        <p:spPr>
          <a:xfrm>
            <a:off x="6257925" y="4797652"/>
            <a:ext cx="2443163" cy="171450"/>
          </a:xfrm>
          <a:prstGeom prst="rect">
            <a:avLst/>
          </a:prstGeom>
          <a:noFill/>
          <a:ln/>
        </p:spPr>
        <p:txBody>
          <a:bodyPr wrap="square" lIns="25400" tIns="25400" rIns="25400" bIns="25400" rtlCol="0" anchor="t">
            <a:normAutofit/>
          </a:bodyPr>
          <a:lstStyle/>
          <a:p>
            <a:pPr algn="l" indent="0" marL="0">
              <a:buNone/>
            </a:pPr>
            <a:r>
              <a:rPr lang="en-US" sz="825" spc="124" kern="0" dirty="0">
                <a:solidFill>
                  <a:srgbClr val="FFFFFF">
                    <a:alpha val="50000"/>
                  </a:srgbClr>
                </a:solidFill>
                <a:latin typeface="Libre Franklin" pitchFamily="34" charset="0"/>
                <a:ea typeface="Libre Franklin" pitchFamily="34" charset="-122"/>
                <a:cs typeface="Libre Franklin" pitchFamily="34" charset="-120"/>
              </a:rPr>
              <a:t>PLATFORM SPECIALISTS</a:t>
            </a:r>
            <a:endParaRPr lang="en-US" sz="825" dirty="0"/>
          </a:p>
        </p:txBody>
      </p:sp>
      <p:sp>
        <p:nvSpPr>
          <p:cNvPr id="15" name="Shape 12"/>
          <p:cNvSpPr/>
          <p:nvPr/>
        </p:nvSpPr>
        <p:spPr>
          <a:xfrm>
            <a:off x="8948738" y="4007077"/>
            <a:ext cx="2366963" cy="9525"/>
          </a:xfrm>
          <a:prstGeom prst="rect">
            <a:avLst/>
          </a:prstGeom>
          <a:solidFill>
            <a:srgbClr val="A8A8A0"/>
          </a:solidFill>
          <a:ln/>
        </p:spPr>
      </p:sp>
      <p:sp>
        <p:nvSpPr>
          <p:cNvPr id="16" name="Text 13"/>
          <p:cNvSpPr/>
          <p:nvPr/>
        </p:nvSpPr>
        <p:spPr>
          <a:xfrm>
            <a:off x="8948738" y="4169002"/>
            <a:ext cx="2443163" cy="571500"/>
          </a:xfrm>
          <a:prstGeom prst="rect">
            <a:avLst/>
          </a:prstGeom>
          <a:noFill/>
          <a:ln/>
        </p:spPr>
        <p:txBody>
          <a:bodyPr wrap="square" lIns="25400" tIns="25400" rIns="25400" bIns="25400" rtlCol="0" anchor="t">
            <a:normAutofit/>
          </a:bodyPr>
          <a:lstStyle/>
          <a:p>
            <a:pPr algn="l" indent="0" marL="0">
              <a:lnSpc>
                <a:spcPct val="100000"/>
              </a:lnSpc>
              <a:buNone/>
            </a:pPr>
            <a:r>
              <a:rPr lang="en-US" sz="4200" dirty="0">
                <a:solidFill>
                  <a:srgbClr val="FFFFFF"/>
                </a:solidFill>
                <a:latin typeface="Cormorant Garamond" pitchFamily="34" charset="0"/>
                <a:ea typeface="Cormorant Garamond" pitchFamily="34" charset="-122"/>
                <a:cs typeface="Cormorant Garamond" pitchFamily="34" charset="-120"/>
              </a:rPr>
              <a:t>Zero</a:t>
            </a:r>
            <a:endParaRPr lang="en-US" sz="4200" dirty="0"/>
          </a:p>
        </p:txBody>
      </p:sp>
      <p:sp>
        <p:nvSpPr>
          <p:cNvPr id="17" name="Text 14"/>
          <p:cNvSpPr/>
          <p:nvPr/>
        </p:nvSpPr>
        <p:spPr>
          <a:xfrm>
            <a:off x="8948738" y="4797652"/>
            <a:ext cx="2443163" cy="171450"/>
          </a:xfrm>
          <a:prstGeom prst="rect">
            <a:avLst/>
          </a:prstGeom>
          <a:noFill/>
          <a:ln/>
        </p:spPr>
        <p:txBody>
          <a:bodyPr wrap="square" lIns="25400" tIns="25400" rIns="25400" bIns="25400" rtlCol="0" anchor="t">
            <a:normAutofit/>
          </a:bodyPr>
          <a:lstStyle/>
          <a:p>
            <a:pPr algn="l" indent="0" marL="0">
              <a:buNone/>
            </a:pPr>
            <a:r>
              <a:rPr lang="en-US" sz="825" spc="124" kern="0" dirty="0">
                <a:solidFill>
                  <a:srgbClr val="FFFFFF">
                    <a:alpha val="50000"/>
                  </a:srgbClr>
                </a:solidFill>
                <a:latin typeface="Libre Franklin" pitchFamily="34" charset="0"/>
                <a:ea typeface="Libre Franklin" pitchFamily="34" charset="-122"/>
                <a:cs typeface="Libre Franklin" pitchFamily="34" charset="-120"/>
              </a:rPr>
              <a:t>CONFLICTS OF INTEREST</a:t>
            </a:r>
            <a:endParaRPr lang="en-US" sz="825" dirty="0"/>
          </a:p>
        </p:txBody>
      </p:sp>
      <p:sp>
        <p:nvSpPr>
          <p:cNvPr id="18" name="Shape 15"/>
          <p:cNvSpPr/>
          <p:nvPr/>
        </p:nvSpPr>
        <p:spPr>
          <a:xfrm>
            <a:off x="876300" y="6086475"/>
            <a:ext cx="10439400" cy="9525"/>
          </a:xfrm>
          <a:prstGeom prst="rect">
            <a:avLst/>
          </a:prstGeom>
          <a:solidFill>
            <a:srgbClr val="A8A8A0">
              <a:alpha val="18000"/>
            </a:srgbClr>
          </a:solidFill>
          <a:ln/>
        </p:spPr>
      </p:sp>
      <p:sp>
        <p:nvSpPr>
          <p:cNvPr id="19" name="Text 16"/>
          <p:cNvSpPr/>
          <p:nvPr/>
        </p:nvSpPr>
        <p:spPr>
          <a:xfrm>
            <a:off x="876300" y="6248400"/>
            <a:ext cx="2349847"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FFFFFF">
                    <a:alpha val="40000"/>
                  </a:srgbClr>
                </a:solidFill>
                <a:latin typeface="IBM Plex Mono" pitchFamily="34" charset="0"/>
                <a:ea typeface="IBM Plex Mono" pitchFamily="34" charset="-122"/>
                <a:cs typeface="IBM Plex Mono" pitchFamily="34" charset="-120"/>
              </a:rPr>
              <a:t>INTEGRAL AVIATION SOLUTIONS INC</a:t>
            </a:r>
            <a:endParaRPr lang="en-US" sz="825" dirty="0"/>
          </a:p>
        </p:txBody>
      </p:sp>
      <p:sp>
        <p:nvSpPr>
          <p:cNvPr id="20" name="Text 17"/>
          <p:cNvSpPr/>
          <p:nvPr/>
        </p:nvSpPr>
        <p:spPr>
          <a:xfrm>
            <a:off x="10893772" y="6248400"/>
            <a:ext cx="498128"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FFFFFF">
                    <a:alpha val="40000"/>
                  </a:srgbClr>
                </a:solidFill>
                <a:latin typeface="Libre Franklin" pitchFamily="34" charset="0"/>
                <a:ea typeface="Libre Franklin" pitchFamily="34" charset="-122"/>
                <a:cs typeface="Libre Franklin" pitchFamily="34" charset="-120"/>
              </a:rPr>
              <a:t>11 / 12</a:t>
            </a:r>
            <a:endParaRPr lang="en-US" sz="82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A1A1A"/>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76300" y="1254199"/>
            <a:ext cx="1428750" cy="711101"/>
          </a:xfrm>
          <a:prstGeom prst="rect">
            <a:avLst/>
          </a:prstGeom>
        </p:spPr>
      </p:pic>
      <p:sp>
        <p:nvSpPr>
          <p:cNvPr id="3" name="Text 0"/>
          <p:cNvSpPr/>
          <p:nvPr/>
        </p:nvSpPr>
        <p:spPr>
          <a:xfrm>
            <a:off x="876300" y="2251590"/>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INDEPENDENT. EXPERIENCED. CONFIDENTIAL.</a:t>
            </a:r>
            <a:endParaRPr lang="en-US" sz="1050" dirty="0"/>
          </a:p>
        </p:txBody>
      </p:sp>
      <p:sp>
        <p:nvSpPr>
          <p:cNvPr id="4" name="Text 1"/>
          <p:cNvSpPr/>
          <p:nvPr/>
        </p:nvSpPr>
        <p:spPr>
          <a:xfrm>
            <a:off x="876300" y="2587532"/>
            <a:ext cx="10752582" cy="1238250"/>
          </a:xfrm>
          <a:prstGeom prst="rect">
            <a:avLst/>
          </a:prstGeom>
          <a:noFill/>
          <a:ln/>
        </p:spPr>
        <p:txBody>
          <a:bodyPr wrap="square" lIns="25400" tIns="25400" rIns="25400" bIns="25400" rtlCol="0" anchor="t">
            <a:normAutofit/>
          </a:bodyPr>
          <a:lstStyle/>
          <a:p>
            <a:pPr algn="l" indent="0" marL="0">
              <a:lnSpc>
                <a:spcPct val="110000"/>
              </a:lnSpc>
              <a:buNone/>
            </a:pPr>
            <a:r>
              <a:rPr lang="en-US" sz="4350" dirty="0">
                <a:solidFill>
                  <a:srgbClr val="FFFFFF">
                    <a:alpha val="98000"/>
                  </a:srgbClr>
                </a:solidFill>
                <a:latin typeface="Cormorant Garamond" pitchFamily="34" charset="0"/>
                <a:ea typeface="Cormorant Garamond" pitchFamily="34" charset="-122"/>
                <a:cs typeface="Cormorant Garamond" pitchFamily="34" charset="-120"/>
              </a:rPr>
              <a:t>Your Aircraft. </a:t>
            </a:r>
            <a:pPr algn="l" indent="0" marL="0">
              <a:lnSpc>
                <a:spcPct val="110000"/>
              </a:lnSpc>
              <a:buNone/>
            </a:pPr>
            <a:r>
              <a:rPr lang="en-US" sz="4350" i="1" dirty="0">
                <a:solidFill>
                  <a:srgbClr val="C8C8C0">
                    <a:alpha val="98000"/>
                  </a:srgbClr>
                </a:solidFill>
                <a:latin typeface="Cormorant Garamond" pitchFamily="34" charset="0"/>
                <a:ea typeface="Cormorant Garamond" pitchFamily="34" charset="-122"/>
                <a:cs typeface="Cormorant Garamond" pitchFamily="34" charset="-120"/>
              </a:rPr>
              <a:t>Our Full Attention.</a:t>
            </a:r>
            <a:endParaRPr lang="en-US" sz="4350" dirty="0"/>
          </a:p>
        </p:txBody>
      </p:sp>
      <p:sp>
        <p:nvSpPr>
          <p:cNvPr id="5" name="Shape 2"/>
          <p:cNvSpPr/>
          <p:nvPr/>
        </p:nvSpPr>
        <p:spPr>
          <a:xfrm>
            <a:off x="876300" y="4062946"/>
            <a:ext cx="571500" cy="9525"/>
          </a:xfrm>
          <a:prstGeom prst="rect">
            <a:avLst/>
          </a:prstGeom>
          <a:solidFill>
            <a:srgbClr val="A8A8A0">
              <a:alpha val="93000"/>
            </a:srgbClr>
          </a:solidFill>
          <a:ln/>
        </p:spPr>
      </p:sp>
      <p:sp>
        <p:nvSpPr>
          <p:cNvPr id="6" name="Shape 3"/>
          <p:cNvSpPr/>
          <p:nvPr/>
        </p:nvSpPr>
        <p:spPr>
          <a:xfrm>
            <a:off x="876300" y="4491571"/>
            <a:ext cx="2603450" cy="9525"/>
          </a:xfrm>
          <a:prstGeom prst="rect">
            <a:avLst/>
          </a:prstGeom>
          <a:solidFill>
            <a:srgbClr val="A8A8A0"/>
          </a:solidFill>
          <a:ln/>
        </p:spPr>
      </p:sp>
      <p:sp>
        <p:nvSpPr>
          <p:cNvPr id="7" name="Text 4"/>
          <p:cNvSpPr/>
          <p:nvPr/>
        </p:nvSpPr>
        <p:spPr>
          <a:xfrm>
            <a:off x="876300" y="4653496"/>
            <a:ext cx="2681554" cy="180975"/>
          </a:xfrm>
          <a:prstGeom prst="rect">
            <a:avLst/>
          </a:prstGeom>
          <a:noFill/>
          <a:ln/>
        </p:spPr>
        <p:txBody>
          <a:bodyPr wrap="square" lIns="25400" tIns="25400" rIns="25400" bIns="25400" rtlCol="0" anchor="t">
            <a:normAutofit/>
          </a:bodyPr>
          <a:lstStyle/>
          <a:p>
            <a:pPr algn="l" indent="0" marL="0">
              <a:buNone/>
            </a:pPr>
            <a:r>
              <a:rPr lang="en-US" sz="900" spc="162" kern="0" dirty="0">
                <a:solidFill>
                  <a:srgbClr val="A8A8A0"/>
                </a:solidFill>
                <a:latin typeface="Libre Franklin" pitchFamily="34" charset="0"/>
                <a:ea typeface="Libre Franklin" pitchFamily="34" charset="-122"/>
                <a:cs typeface="Libre Franklin" pitchFamily="34" charset="-120"/>
              </a:rPr>
              <a:t>TELEPHONE</a:t>
            </a:r>
            <a:endParaRPr lang="en-US" sz="900" dirty="0"/>
          </a:p>
        </p:txBody>
      </p:sp>
      <p:sp>
        <p:nvSpPr>
          <p:cNvPr id="8" name="Text 5"/>
          <p:cNvSpPr/>
          <p:nvPr/>
        </p:nvSpPr>
        <p:spPr>
          <a:xfrm>
            <a:off x="876300" y="4891621"/>
            <a:ext cx="2681554" cy="276225"/>
          </a:xfrm>
          <a:prstGeom prst="rect">
            <a:avLst/>
          </a:prstGeom>
          <a:noFill/>
          <a:ln/>
        </p:spPr>
        <p:txBody>
          <a:bodyPr wrap="square" lIns="25400" tIns="25400" rIns="25400" bIns="25400" rtlCol="0" anchor="t">
            <a:normAutofit/>
          </a:bodyPr>
          <a:lstStyle/>
          <a:p>
            <a:pPr algn="l" indent="0" marL="0">
              <a:lnSpc>
                <a:spcPct val="140000"/>
              </a:lnSpc>
              <a:buNone/>
            </a:pPr>
            <a:r>
              <a:rPr lang="en-US" sz="1350" dirty="0">
                <a:solidFill>
                  <a:srgbClr val="FFFFFF"/>
                </a:solidFill>
                <a:latin typeface="IBM Plex Mono" pitchFamily="34" charset="0"/>
                <a:ea typeface="IBM Plex Mono" pitchFamily="34" charset="-122"/>
                <a:cs typeface="IBM Plex Mono" pitchFamily="34" charset="-120"/>
              </a:rPr>
              <a:t>1.561.809.8606</a:t>
            </a:r>
            <a:endParaRPr lang="en-US" sz="1350" dirty="0"/>
          </a:p>
        </p:txBody>
      </p:sp>
      <p:sp>
        <p:nvSpPr>
          <p:cNvPr id="9" name="Shape 6"/>
          <p:cNvSpPr/>
          <p:nvPr/>
        </p:nvSpPr>
        <p:spPr>
          <a:xfrm>
            <a:off x="3765500" y="4491451"/>
            <a:ext cx="2603450" cy="9525"/>
          </a:xfrm>
          <a:prstGeom prst="rect">
            <a:avLst/>
          </a:prstGeom>
          <a:solidFill>
            <a:srgbClr val="A8A8A0"/>
          </a:solidFill>
          <a:ln/>
        </p:spPr>
      </p:sp>
      <p:sp>
        <p:nvSpPr>
          <p:cNvPr id="10" name="Text 7"/>
          <p:cNvSpPr/>
          <p:nvPr/>
        </p:nvSpPr>
        <p:spPr>
          <a:xfrm>
            <a:off x="3765500" y="4653376"/>
            <a:ext cx="2681554" cy="180975"/>
          </a:xfrm>
          <a:prstGeom prst="rect">
            <a:avLst/>
          </a:prstGeom>
          <a:noFill/>
          <a:ln/>
        </p:spPr>
        <p:txBody>
          <a:bodyPr wrap="square" lIns="25400" tIns="25400" rIns="25400" bIns="25400" rtlCol="0" anchor="t">
            <a:normAutofit/>
          </a:bodyPr>
          <a:lstStyle/>
          <a:p>
            <a:pPr algn="l" indent="0" marL="0">
              <a:buNone/>
            </a:pPr>
            <a:r>
              <a:rPr lang="en-US" sz="900" spc="162" kern="0" dirty="0">
                <a:solidFill>
                  <a:srgbClr val="A8A8A0"/>
                </a:solidFill>
                <a:latin typeface="Libre Franklin" pitchFamily="34" charset="0"/>
                <a:ea typeface="Libre Franklin" pitchFamily="34" charset="-122"/>
                <a:cs typeface="Libre Franklin" pitchFamily="34" charset="-120"/>
              </a:rPr>
              <a:t>BEGIN</a:t>
            </a:r>
            <a:endParaRPr lang="en-US" sz="900" dirty="0"/>
          </a:p>
        </p:txBody>
      </p:sp>
      <p:sp>
        <p:nvSpPr>
          <p:cNvPr id="11" name="Text 8"/>
          <p:cNvSpPr/>
          <p:nvPr/>
        </p:nvSpPr>
        <p:spPr>
          <a:xfrm>
            <a:off x="3765500" y="4891501"/>
            <a:ext cx="2681554" cy="590550"/>
          </a:xfrm>
          <a:prstGeom prst="rect">
            <a:avLst/>
          </a:prstGeom>
          <a:noFill/>
          <a:ln/>
        </p:spPr>
        <p:txBody>
          <a:bodyPr wrap="square" lIns="25400" tIns="25400" rIns="25400" bIns="25400" rtlCol="0" anchor="t">
            <a:normAutofit/>
          </a:bodyPr>
          <a:lstStyle/>
          <a:p>
            <a:pPr algn="l" indent="0" marL="0">
              <a:lnSpc>
                <a:spcPct val="140000"/>
              </a:lnSpc>
              <a:buNone/>
            </a:pPr>
            <a:r>
              <a:rPr lang="en-US" sz="1575" dirty="0">
                <a:solidFill>
                  <a:srgbClr val="FFFFFF"/>
                </a:solidFill>
                <a:latin typeface="Libre Franklin" pitchFamily="34" charset="0"/>
                <a:ea typeface="Libre Franklin" pitchFamily="34" charset="-122"/>
                <a:cs typeface="Libre Franklin" pitchFamily="34" charset="-120"/>
              </a:rPr>
              <a:t>A confidential, no-obligation conversation</a:t>
            </a:r>
            <a:endParaRPr lang="en-US" sz="1575" dirty="0"/>
          </a:p>
        </p:txBody>
      </p:sp>
      <p:sp>
        <p:nvSpPr>
          <p:cNvPr id="12" name="Shape 9"/>
          <p:cNvSpPr/>
          <p:nvPr/>
        </p:nvSpPr>
        <p:spPr>
          <a:xfrm>
            <a:off x="6654701" y="4491451"/>
            <a:ext cx="2603450" cy="9525"/>
          </a:xfrm>
          <a:prstGeom prst="rect">
            <a:avLst/>
          </a:prstGeom>
          <a:solidFill>
            <a:srgbClr val="A8A8A0"/>
          </a:solidFill>
          <a:ln/>
        </p:spPr>
      </p:sp>
      <p:sp>
        <p:nvSpPr>
          <p:cNvPr id="13" name="Text 10"/>
          <p:cNvSpPr/>
          <p:nvPr/>
        </p:nvSpPr>
        <p:spPr>
          <a:xfrm>
            <a:off x="6654701" y="4653376"/>
            <a:ext cx="2681554" cy="180975"/>
          </a:xfrm>
          <a:prstGeom prst="rect">
            <a:avLst/>
          </a:prstGeom>
          <a:noFill/>
          <a:ln/>
        </p:spPr>
        <p:txBody>
          <a:bodyPr wrap="square" lIns="25400" tIns="25400" rIns="25400" bIns="25400" rtlCol="0" anchor="t">
            <a:normAutofit/>
          </a:bodyPr>
          <a:lstStyle/>
          <a:p>
            <a:pPr algn="l" indent="0" marL="0">
              <a:buNone/>
            </a:pPr>
            <a:r>
              <a:rPr lang="en-US" sz="900" spc="162" kern="0" dirty="0">
                <a:solidFill>
                  <a:srgbClr val="A8A8A0"/>
                </a:solidFill>
                <a:latin typeface="Libre Franklin" pitchFamily="34" charset="0"/>
                <a:ea typeface="Libre Franklin" pitchFamily="34" charset="-122"/>
                <a:cs typeface="Libre Franklin" pitchFamily="34" charset="-120"/>
              </a:rPr>
              <a:t>REACH</a:t>
            </a:r>
            <a:endParaRPr lang="en-US" sz="900" dirty="0"/>
          </a:p>
        </p:txBody>
      </p:sp>
      <p:sp>
        <p:nvSpPr>
          <p:cNvPr id="14" name="Text 11"/>
          <p:cNvSpPr/>
          <p:nvPr/>
        </p:nvSpPr>
        <p:spPr>
          <a:xfrm>
            <a:off x="6654701" y="4891382"/>
            <a:ext cx="2681554" cy="590550"/>
          </a:xfrm>
          <a:prstGeom prst="rect">
            <a:avLst/>
          </a:prstGeom>
          <a:noFill/>
          <a:ln/>
        </p:spPr>
        <p:txBody>
          <a:bodyPr wrap="square" lIns="25400" tIns="25400" rIns="25400" bIns="25400" rtlCol="0" anchor="t">
            <a:normAutofit/>
          </a:bodyPr>
          <a:lstStyle/>
          <a:p>
            <a:pPr algn="l" indent="0" marL="0">
              <a:lnSpc>
                <a:spcPct val="140000"/>
              </a:lnSpc>
              <a:buNone/>
            </a:pPr>
            <a:r>
              <a:rPr lang="en-US" sz="1575" dirty="0">
                <a:solidFill>
                  <a:srgbClr val="FFFFFF"/>
                </a:solidFill>
                <a:latin typeface="Libre Franklin" pitchFamily="34" charset="0"/>
                <a:ea typeface="Libre Franklin" pitchFamily="34" charset="-122"/>
                <a:cs typeface="Libre Franklin" pitchFamily="34" charset="-120"/>
              </a:rPr>
              <a:t>Worldwide · Four Continents</a:t>
            </a:r>
            <a:endParaRPr lang="en-US" sz="1575" dirty="0"/>
          </a:p>
        </p:txBody>
      </p:sp>
      <p:sp>
        <p:nvSpPr>
          <p:cNvPr id="15" name="Shape 12"/>
          <p:cNvSpPr/>
          <p:nvPr/>
        </p:nvSpPr>
        <p:spPr>
          <a:xfrm>
            <a:off x="876300" y="6086475"/>
            <a:ext cx="10439400" cy="9525"/>
          </a:xfrm>
          <a:prstGeom prst="rect">
            <a:avLst/>
          </a:prstGeom>
          <a:solidFill>
            <a:srgbClr val="A8A8A0">
              <a:alpha val="18000"/>
            </a:srgbClr>
          </a:solidFill>
          <a:ln/>
        </p:spPr>
      </p:sp>
      <p:sp>
        <p:nvSpPr>
          <p:cNvPr id="16" name="Text 13"/>
          <p:cNvSpPr/>
          <p:nvPr/>
        </p:nvSpPr>
        <p:spPr>
          <a:xfrm>
            <a:off x="876300" y="6248400"/>
            <a:ext cx="2946291"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FFFFFF">
                    <a:alpha val="40000"/>
                  </a:srgbClr>
                </a:solidFill>
                <a:latin typeface="IBM Plex Mono" pitchFamily="34" charset="0"/>
                <a:ea typeface="IBM Plex Mono" pitchFamily="34" charset="-122"/>
                <a:cs typeface="IBM Plex Mono" pitchFamily="34" charset="-120"/>
              </a:rPr>
              <a:t>ASSET INTELLIGENCE. ADVISORY PRECISION.</a:t>
            </a:r>
            <a:endParaRPr lang="en-US" sz="825" dirty="0"/>
          </a:p>
        </p:txBody>
      </p:sp>
      <p:sp>
        <p:nvSpPr>
          <p:cNvPr id="17" name="Text 14"/>
          <p:cNvSpPr/>
          <p:nvPr/>
        </p:nvSpPr>
        <p:spPr>
          <a:xfrm>
            <a:off x="10879782" y="6248400"/>
            <a:ext cx="512118"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FFFFFF">
                    <a:alpha val="40000"/>
                  </a:srgbClr>
                </a:solidFill>
                <a:latin typeface="Libre Franklin" pitchFamily="34" charset="0"/>
                <a:ea typeface="Libre Franklin" pitchFamily="34" charset="-122"/>
                <a:cs typeface="Libre Franklin" pitchFamily="34" charset="-120"/>
              </a:rPr>
              <a:t>12 / 12</a:t>
            </a:r>
            <a:endParaRPr lang="en-US" sz="82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A1A1A"/>
        </a:solidFill>
      </p:bgPr>
    </p:bg>
    <p:spTree>
      <p:nvGrpSpPr>
        <p:cNvPr id="1" name=""/>
        <p:cNvGrpSpPr/>
        <p:nvPr/>
      </p:nvGrpSpPr>
      <p:grpSpPr>
        <a:xfrm>
          <a:off x="0" y="0"/>
          <a:ext cx="0" cy="0"/>
          <a:chOff x="0" y="0"/>
          <a:chExt cx="0" cy="0"/>
        </a:xfrm>
      </p:grpSpPr>
      <p:sp>
        <p:nvSpPr>
          <p:cNvPr id="2" name="Text 0"/>
          <p:cNvSpPr/>
          <p:nvPr/>
        </p:nvSpPr>
        <p:spPr>
          <a:xfrm>
            <a:off x="876300" y="1819303"/>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THE DECISION AHEAD</a:t>
            </a:r>
            <a:endParaRPr lang="en-US" sz="1050" dirty="0"/>
          </a:p>
        </p:txBody>
      </p:sp>
      <p:sp>
        <p:nvSpPr>
          <p:cNvPr id="3" name="Text 1"/>
          <p:cNvSpPr/>
          <p:nvPr/>
        </p:nvSpPr>
        <p:spPr>
          <a:xfrm>
            <a:off x="876300" y="2210395"/>
            <a:ext cx="9810750" cy="1276350"/>
          </a:xfrm>
          <a:prstGeom prst="rect">
            <a:avLst/>
          </a:prstGeom>
          <a:noFill/>
          <a:ln/>
        </p:spPr>
        <p:txBody>
          <a:bodyPr wrap="square" lIns="25400" tIns="25400" rIns="25400" bIns="25400" rtlCol="0" anchor="t">
            <a:normAutofit/>
          </a:bodyPr>
          <a:lstStyle/>
          <a:p>
            <a:pPr algn="l" indent="0" marL="0">
              <a:lnSpc>
                <a:spcPct val="122000"/>
              </a:lnSpc>
              <a:buNone/>
            </a:pPr>
            <a:r>
              <a:rPr lang="en-US" sz="4050" dirty="0">
                <a:solidFill>
                  <a:srgbClr val="FFFFFF"/>
                </a:solidFill>
                <a:latin typeface="Cormorant Garamond" pitchFamily="34" charset="0"/>
                <a:ea typeface="Cormorant Garamond" pitchFamily="34" charset="-122"/>
                <a:cs typeface="Cormorant Garamond" pitchFamily="34" charset="-120"/>
              </a:rPr>
              <a:t>A first aircraft is a </a:t>
            </a:r>
            <a:pPr algn="l" indent="0" marL="0">
              <a:lnSpc>
                <a:spcPct val="122000"/>
              </a:lnSpc>
              <a:buNone/>
            </a:pPr>
            <a:r>
              <a:rPr lang="en-US" sz="4050" i="1" dirty="0">
                <a:solidFill>
                  <a:srgbClr val="C8C8C0"/>
                </a:solidFill>
                <a:latin typeface="Cormorant Garamond" pitchFamily="34" charset="0"/>
                <a:ea typeface="Cormorant Garamond" pitchFamily="34" charset="-122"/>
                <a:cs typeface="Cormorant Garamond" pitchFamily="34" charset="-120"/>
              </a:rPr>
              <a:t>nine-figure decision </a:t>
            </a:r>
            <a:pPr algn="l" indent="0" marL="0">
              <a:lnSpc>
                <a:spcPct val="122000"/>
              </a:lnSpc>
              <a:buNone/>
            </a:pPr>
            <a:r>
              <a:rPr lang="en-US" sz="4050" dirty="0">
                <a:solidFill>
                  <a:srgbClr val="FFFFFF"/>
                </a:solidFill>
                <a:latin typeface="Cormorant Garamond" pitchFamily="34" charset="0"/>
                <a:ea typeface="Cormorant Garamond" pitchFamily="34" charset="-122"/>
                <a:cs typeface="Cormorant Garamond" pitchFamily="34" charset="-120"/>
              </a:rPr>
              <a:t>made in a market built for repeat insiders.</a:t>
            </a:r>
            <a:endParaRPr lang="en-US" sz="4050" dirty="0"/>
          </a:p>
        </p:txBody>
      </p:sp>
      <p:sp>
        <p:nvSpPr>
          <p:cNvPr id="4" name="Text 2"/>
          <p:cNvSpPr/>
          <p:nvPr/>
        </p:nvSpPr>
        <p:spPr>
          <a:xfrm>
            <a:off x="876300" y="3775148"/>
            <a:ext cx="8633460" cy="952500"/>
          </a:xfrm>
          <a:prstGeom prst="rect">
            <a:avLst/>
          </a:prstGeom>
          <a:noFill/>
          <a:ln/>
        </p:spPr>
        <p:txBody>
          <a:bodyPr wrap="square" lIns="25400" tIns="25400" rIns="25400" bIns="25400" rtlCol="0" anchor="t">
            <a:normAutofit/>
          </a:bodyPr>
          <a:lstStyle/>
          <a:p>
            <a:pPr algn="l" indent="0" marL="0">
              <a:lnSpc>
                <a:spcPct val="170000"/>
              </a:lnSpc>
              <a:buNone/>
            </a:pPr>
            <a:r>
              <a:rPr lang="en-US" sz="1425" dirty="0">
                <a:solidFill>
                  <a:srgbClr val="FFFFFF">
                    <a:alpha val="59000"/>
                  </a:srgbClr>
                </a:solidFill>
                <a:latin typeface="Libre Franklin" pitchFamily="34" charset="0"/>
                <a:ea typeface="Libre Franklin" pitchFamily="34" charset="-122"/>
                <a:cs typeface="Libre Franklin" pitchFamily="34" charset="-120"/>
              </a:rPr>
              <a:t>Acquiring a BBJ or ACJ is unlike any other purchase a principal makes. The aircraft are complex, the records are unforgiving, and nearly everyone at the table is paid to close the deal — not to protect you.</a:t>
            </a:r>
            <a:endParaRPr lang="en-US" sz="1425" dirty="0"/>
          </a:p>
        </p:txBody>
      </p:sp>
      <p:sp>
        <p:nvSpPr>
          <p:cNvPr id="5" name="Shape 3"/>
          <p:cNvSpPr/>
          <p:nvPr/>
        </p:nvSpPr>
        <p:spPr>
          <a:xfrm>
            <a:off x="876300" y="6086475"/>
            <a:ext cx="10439400" cy="9525"/>
          </a:xfrm>
          <a:prstGeom prst="rect">
            <a:avLst/>
          </a:prstGeom>
          <a:solidFill>
            <a:srgbClr val="A8A8A0">
              <a:alpha val="18000"/>
            </a:srgbClr>
          </a:solidFill>
          <a:ln/>
        </p:spPr>
      </p:sp>
      <p:sp>
        <p:nvSpPr>
          <p:cNvPr id="6" name="Text 4"/>
          <p:cNvSpPr/>
          <p:nvPr/>
        </p:nvSpPr>
        <p:spPr>
          <a:xfrm>
            <a:off x="876300" y="6248400"/>
            <a:ext cx="2349847"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FFFFFF">
                    <a:alpha val="40000"/>
                  </a:srgbClr>
                </a:solidFill>
                <a:latin typeface="IBM Plex Mono" pitchFamily="34" charset="0"/>
                <a:ea typeface="IBM Plex Mono" pitchFamily="34" charset="-122"/>
                <a:cs typeface="IBM Plex Mono" pitchFamily="34" charset="-120"/>
              </a:rPr>
              <a:t>INTEGRAL AVIATION SOLUTIONS INC</a:t>
            </a:r>
            <a:endParaRPr lang="en-US" sz="825" dirty="0"/>
          </a:p>
        </p:txBody>
      </p:sp>
      <p:sp>
        <p:nvSpPr>
          <p:cNvPr id="7" name="Text 5"/>
          <p:cNvSpPr/>
          <p:nvPr/>
        </p:nvSpPr>
        <p:spPr>
          <a:xfrm>
            <a:off x="10856416" y="6248400"/>
            <a:ext cx="535484"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FFFFFF">
                    <a:alpha val="40000"/>
                  </a:srgbClr>
                </a:solidFill>
                <a:latin typeface="Libre Franklin" pitchFamily="34" charset="0"/>
                <a:ea typeface="Libre Franklin" pitchFamily="34" charset="-122"/>
                <a:cs typeface="Libre Franklin" pitchFamily="34" charset="-120"/>
              </a:rPr>
              <a:t>02 / 12</a:t>
            </a:r>
            <a:endParaRPr lang="en-US" sz="8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876300" y="742983"/>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WHAT FIRST-TIME BUYERS DON'T SEE</a:t>
            </a:r>
            <a:endParaRPr lang="en-US" sz="1050" dirty="0"/>
          </a:p>
        </p:txBody>
      </p:sp>
      <p:sp>
        <p:nvSpPr>
          <p:cNvPr id="3" name="Text 1"/>
          <p:cNvSpPr/>
          <p:nvPr/>
        </p:nvSpPr>
        <p:spPr>
          <a:xfrm>
            <a:off x="876300" y="1038851"/>
            <a:ext cx="10752582" cy="514350"/>
          </a:xfrm>
          <a:prstGeom prst="rect">
            <a:avLst/>
          </a:prstGeom>
          <a:noFill/>
          <a:ln/>
        </p:spPr>
        <p:txBody>
          <a:bodyPr wrap="square" lIns="25400" tIns="25400" rIns="25400" bIns="25400" rtlCol="0" anchor="t">
            <a:normAutofit/>
          </a:bodyPr>
          <a:lstStyle/>
          <a:p>
            <a:pPr algn="l" indent="0" marL="0">
              <a:lnSpc>
                <a:spcPct val="110000"/>
              </a:lnSpc>
              <a:buNone/>
            </a:pPr>
            <a:r>
              <a:rPr lang="en-US" sz="3450" dirty="0">
                <a:solidFill>
                  <a:srgbClr val="1A1A1A"/>
                </a:solidFill>
                <a:latin typeface="Cormorant Garamond" pitchFamily="34" charset="0"/>
                <a:ea typeface="Cormorant Garamond" pitchFamily="34" charset="-122"/>
                <a:cs typeface="Cormorant Garamond" pitchFamily="34" charset="-120"/>
              </a:rPr>
              <a:t>Three Risks Hidden </a:t>
            </a:r>
            <a:pPr algn="l" indent="0" marL="0">
              <a:lnSpc>
                <a:spcPct val="110000"/>
              </a:lnSpc>
              <a:buNone/>
            </a:pPr>
            <a:r>
              <a:rPr lang="en-US" sz="3450" i="1" dirty="0">
                <a:solidFill>
                  <a:srgbClr val="A8A8A0"/>
                </a:solidFill>
                <a:latin typeface="Cormorant Garamond" pitchFamily="34" charset="0"/>
                <a:ea typeface="Cormorant Garamond" pitchFamily="34" charset="-122"/>
                <a:cs typeface="Cormorant Garamond" pitchFamily="34" charset="-120"/>
              </a:rPr>
              <a:t>Beneath the Surface</a:t>
            </a:r>
            <a:endParaRPr lang="en-US" sz="3450" dirty="0"/>
          </a:p>
        </p:txBody>
      </p:sp>
      <p:sp>
        <p:nvSpPr>
          <p:cNvPr id="4" name="Shape 2"/>
          <p:cNvSpPr/>
          <p:nvPr/>
        </p:nvSpPr>
        <p:spPr>
          <a:xfrm>
            <a:off x="876300" y="1898843"/>
            <a:ext cx="10439400" cy="4019550"/>
          </a:xfrm>
          <a:prstGeom prst="rect">
            <a:avLst/>
          </a:prstGeom>
          <a:solidFill>
            <a:srgbClr val="E4E2DE">
              <a:alpha val="98000"/>
            </a:srgbClr>
          </a:solidFill>
          <a:ln w="9525">
            <a:solidFill>
              <a:srgbClr val="E4E2DE">
                <a:alpha val="98000"/>
              </a:srgbClr>
            </a:solidFill>
            <a:prstDash val="solid"/>
          </a:ln>
        </p:spPr>
      </p:sp>
      <p:sp>
        <p:nvSpPr>
          <p:cNvPr id="5" name="Shape 3"/>
          <p:cNvSpPr/>
          <p:nvPr/>
        </p:nvSpPr>
        <p:spPr>
          <a:xfrm>
            <a:off x="885825" y="1908368"/>
            <a:ext cx="3467100" cy="4000500"/>
          </a:xfrm>
          <a:prstGeom prst="rect">
            <a:avLst/>
          </a:prstGeom>
          <a:solidFill>
            <a:srgbClr val="FFFFFF"/>
          </a:solidFill>
          <a:ln/>
        </p:spPr>
      </p:sp>
      <p:sp>
        <p:nvSpPr>
          <p:cNvPr id="6" name="Text 4"/>
          <p:cNvSpPr/>
          <p:nvPr/>
        </p:nvSpPr>
        <p:spPr>
          <a:xfrm>
            <a:off x="1209675" y="2232218"/>
            <a:ext cx="2903982" cy="428625"/>
          </a:xfrm>
          <a:prstGeom prst="rect">
            <a:avLst/>
          </a:prstGeom>
          <a:noFill/>
          <a:ln/>
        </p:spPr>
        <p:txBody>
          <a:bodyPr wrap="square" lIns="25400" tIns="25400" rIns="25400" bIns="25400" rtlCol="0" anchor="t">
            <a:normAutofit/>
          </a:bodyPr>
          <a:lstStyle/>
          <a:p>
            <a:pPr algn="l" indent="0" marL="0">
              <a:buNone/>
            </a:pPr>
            <a:r>
              <a:rPr lang="en-US" sz="2550" dirty="0">
                <a:solidFill>
                  <a:srgbClr val="F0EEEA"/>
                </a:solidFill>
                <a:latin typeface="Cormorant Garamond" pitchFamily="34" charset="0"/>
                <a:ea typeface="Cormorant Garamond" pitchFamily="34" charset="-122"/>
                <a:cs typeface="Cormorant Garamond" pitchFamily="34" charset="-120"/>
              </a:rPr>
              <a:t>01</a:t>
            </a:r>
            <a:endParaRPr lang="en-US" sz="2550" dirty="0"/>
          </a:p>
        </p:txBody>
      </p:sp>
      <p:sp>
        <p:nvSpPr>
          <p:cNvPr id="7" name="Text 5"/>
          <p:cNvSpPr/>
          <p:nvPr/>
        </p:nvSpPr>
        <p:spPr>
          <a:xfrm>
            <a:off x="1209675" y="2775143"/>
            <a:ext cx="2903982" cy="238125"/>
          </a:xfrm>
          <a:prstGeom prst="rect">
            <a:avLst/>
          </a:prstGeom>
          <a:noFill/>
          <a:ln/>
        </p:spPr>
        <p:txBody>
          <a:bodyPr wrap="square" lIns="25400" tIns="25400" rIns="25400" bIns="25400" rtlCol="0" anchor="t">
            <a:normAutofit/>
          </a:bodyPr>
          <a:lstStyle/>
          <a:p>
            <a:pPr algn="l" indent="0" marL="0">
              <a:lnSpc>
                <a:spcPct val="135000"/>
              </a:lnSpc>
              <a:buNone/>
            </a:pPr>
            <a:r>
              <a:rPr lang="en-US" sz="1200" b="1" spc="60" kern="0" dirty="0">
                <a:solidFill>
                  <a:srgbClr val="1A1A1A"/>
                </a:solidFill>
                <a:latin typeface="Libre Franklin" pitchFamily="34" charset="0"/>
                <a:ea typeface="Libre Franklin" pitchFamily="34" charset="-122"/>
                <a:cs typeface="Libre Franklin" pitchFamily="34" charset="-120"/>
              </a:rPr>
              <a:t>UNDISCLOSED HISTORY</a:t>
            </a:r>
            <a:endParaRPr lang="en-US" sz="1200" dirty="0"/>
          </a:p>
        </p:txBody>
      </p:sp>
      <p:sp>
        <p:nvSpPr>
          <p:cNvPr id="8" name="Text 6"/>
          <p:cNvSpPr/>
          <p:nvPr/>
        </p:nvSpPr>
        <p:spPr>
          <a:xfrm>
            <a:off x="1209675" y="3089468"/>
            <a:ext cx="2903982" cy="990600"/>
          </a:xfrm>
          <a:prstGeom prst="rect">
            <a:avLst/>
          </a:prstGeom>
          <a:noFill/>
          <a:ln/>
        </p:spPr>
        <p:txBody>
          <a:bodyPr wrap="square" lIns="25400" tIns="25400" rIns="25400" bIns="25400" rtlCol="0" anchor="t">
            <a:normAutofit/>
          </a:bodyPr>
          <a:lstStyle/>
          <a:p>
            <a:pPr algn="l" indent="0" marL="0">
              <a:lnSpc>
                <a:spcPct val="160000"/>
              </a:lnSpc>
              <a:buNone/>
            </a:pPr>
            <a:r>
              <a:rPr lang="en-US" sz="1200" dirty="0">
                <a:solidFill>
                  <a:srgbClr val="555250"/>
                </a:solidFill>
                <a:latin typeface="Libre Franklin" pitchFamily="34" charset="0"/>
                <a:ea typeface="Libre Franklin" pitchFamily="34" charset="-122"/>
                <a:cs typeface="Libre Franklin" pitchFamily="34" charset="-120"/>
              </a:rPr>
              <a:t>Damage history, deferred maintenance, and incomplete records that surface only under expert technical scrutiny — long after the deposit is paid.</a:t>
            </a:r>
            <a:endParaRPr lang="en-US" sz="1200" dirty="0"/>
          </a:p>
        </p:txBody>
      </p:sp>
      <p:sp>
        <p:nvSpPr>
          <p:cNvPr id="9" name="Shape 7"/>
          <p:cNvSpPr/>
          <p:nvPr/>
        </p:nvSpPr>
        <p:spPr>
          <a:xfrm>
            <a:off x="4362450" y="1908328"/>
            <a:ext cx="3467100" cy="4000500"/>
          </a:xfrm>
          <a:prstGeom prst="rect">
            <a:avLst/>
          </a:prstGeom>
          <a:solidFill>
            <a:srgbClr val="FFFFFF"/>
          </a:solidFill>
          <a:ln/>
        </p:spPr>
      </p:sp>
      <p:sp>
        <p:nvSpPr>
          <p:cNvPr id="10" name="Text 8"/>
          <p:cNvSpPr/>
          <p:nvPr/>
        </p:nvSpPr>
        <p:spPr>
          <a:xfrm>
            <a:off x="4686300" y="2232178"/>
            <a:ext cx="2903982" cy="428625"/>
          </a:xfrm>
          <a:prstGeom prst="rect">
            <a:avLst/>
          </a:prstGeom>
          <a:noFill/>
          <a:ln/>
        </p:spPr>
        <p:txBody>
          <a:bodyPr wrap="square" lIns="25400" tIns="25400" rIns="25400" bIns="25400" rtlCol="0" anchor="t">
            <a:normAutofit/>
          </a:bodyPr>
          <a:lstStyle/>
          <a:p>
            <a:pPr algn="l" indent="0" marL="0">
              <a:buNone/>
            </a:pPr>
            <a:r>
              <a:rPr lang="en-US" sz="2550" dirty="0">
                <a:solidFill>
                  <a:srgbClr val="F0EEEA"/>
                </a:solidFill>
                <a:latin typeface="Cormorant Garamond" pitchFamily="34" charset="0"/>
                <a:ea typeface="Cormorant Garamond" pitchFamily="34" charset="-122"/>
                <a:cs typeface="Cormorant Garamond" pitchFamily="34" charset="-120"/>
              </a:rPr>
              <a:t>02</a:t>
            </a:r>
            <a:endParaRPr lang="en-US" sz="2550" dirty="0"/>
          </a:p>
        </p:txBody>
      </p:sp>
      <p:sp>
        <p:nvSpPr>
          <p:cNvPr id="11" name="Text 9"/>
          <p:cNvSpPr/>
          <p:nvPr/>
        </p:nvSpPr>
        <p:spPr>
          <a:xfrm>
            <a:off x="4686300" y="2775103"/>
            <a:ext cx="2903982" cy="238125"/>
          </a:xfrm>
          <a:prstGeom prst="rect">
            <a:avLst/>
          </a:prstGeom>
          <a:noFill/>
          <a:ln/>
        </p:spPr>
        <p:txBody>
          <a:bodyPr wrap="square" lIns="25400" tIns="25400" rIns="25400" bIns="25400" rtlCol="0" anchor="t">
            <a:normAutofit/>
          </a:bodyPr>
          <a:lstStyle/>
          <a:p>
            <a:pPr algn="l" indent="0" marL="0">
              <a:lnSpc>
                <a:spcPct val="135000"/>
              </a:lnSpc>
              <a:buNone/>
            </a:pPr>
            <a:r>
              <a:rPr lang="en-US" sz="1200" b="1" spc="60" kern="0" dirty="0">
                <a:solidFill>
                  <a:srgbClr val="1A1A1A"/>
                </a:solidFill>
                <a:latin typeface="Libre Franklin" pitchFamily="34" charset="0"/>
                <a:ea typeface="Libre Franklin" pitchFamily="34" charset="-122"/>
                <a:cs typeface="Libre Franklin" pitchFamily="34" charset="-120"/>
              </a:rPr>
              <a:t>INFLATED VALUATION</a:t>
            </a:r>
            <a:endParaRPr lang="en-US" sz="1200" dirty="0"/>
          </a:p>
        </p:txBody>
      </p:sp>
      <p:sp>
        <p:nvSpPr>
          <p:cNvPr id="12" name="Text 10"/>
          <p:cNvSpPr/>
          <p:nvPr/>
        </p:nvSpPr>
        <p:spPr>
          <a:xfrm>
            <a:off x="4686300" y="3089428"/>
            <a:ext cx="2903982" cy="990600"/>
          </a:xfrm>
          <a:prstGeom prst="rect">
            <a:avLst/>
          </a:prstGeom>
          <a:noFill/>
          <a:ln/>
        </p:spPr>
        <p:txBody>
          <a:bodyPr wrap="square" lIns="25400" tIns="25400" rIns="25400" bIns="25400" rtlCol="0" anchor="t">
            <a:normAutofit/>
          </a:bodyPr>
          <a:lstStyle/>
          <a:p>
            <a:pPr algn="l" indent="0" marL="0">
              <a:lnSpc>
                <a:spcPct val="160000"/>
              </a:lnSpc>
              <a:buNone/>
            </a:pPr>
            <a:r>
              <a:rPr lang="en-US" sz="1200" dirty="0">
                <a:solidFill>
                  <a:srgbClr val="555250"/>
                </a:solidFill>
                <a:latin typeface="Libre Franklin" pitchFamily="34" charset="0"/>
                <a:ea typeface="Libre Franklin" pitchFamily="34" charset="-122"/>
                <a:cs typeface="Libre Franklin" pitchFamily="34" charset="-120"/>
              </a:rPr>
              <a:t>Asking prices anchored to optimism, not to airframe condition, market comparables, or the true cost of bringing an aircraft to standard.</a:t>
            </a:r>
            <a:endParaRPr lang="en-US" sz="1200" dirty="0"/>
          </a:p>
        </p:txBody>
      </p:sp>
      <p:sp>
        <p:nvSpPr>
          <p:cNvPr id="13" name="Shape 11"/>
          <p:cNvSpPr/>
          <p:nvPr/>
        </p:nvSpPr>
        <p:spPr>
          <a:xfrm>
            <a:off x="7839075" y="1908328"/>
            <a:ext cx="3467100" cy="4000500"/>
          </a:xfrm>
          <a:prstGeom prst="rect">
            <a:avLst/>
          </a:prstGeom>
          <a:solidFill>
            <a:srgbClr val="FFFFFF"/>
          </a:solidFill>
          <a:ln/>
        </p:spPr>
      </p:sp>
      <p:sp>
        <p:nvSpPr>
          <p:cNvPr id="14" name="Text 12"/>
          <p:cNvSpPr/>
          <p:nvPr/>
        </p:nvSpPr>
        <p:spPr>
          <a:xfrm>
            <a:off x="8162925" y="2232138"/>
            <a:ext cx="2903982" cy="428625"/>
          </a:xfrm>
          <a:prstGeom prst="rect">
            <a:avLst/>
          </a:prstGeom>
          <a:noFill/>
          <a:ln/>
        </p:spPr>
        <p:txBody>
          <a:bodyPr wrap="square" lIns="25400" tIns="25400" rIns="25400" bIns="25400" rtlCol="0" anchor="t">
            <a:normAutofit/>
          </a:bodyPr>
          <a:lstStyle/>
          <a:p>
            <a:pPr algn="l" indent="0" marL="0">
              <a:buNone/>
            </a:pPr>
            <a:r>
              <a:rPr lang="en-US" sz="2550" dirty="0">
                <a:solidFill>
                  <a:srgbClr val="F0EEEA"/>
                </a:solidFill>
                <a:latin typeface="Cormorant Garamond" pitchFamily="34" charset="0"/>
                <a:ea typeface="Cormorant Garamond" pitchFamily="34" charset="-122"/>
                <a:cs typeface="Cormorant Garamond" pitchFamily="34" charset="-120"/>
              </a:rPr>
              <a:t>03</a:t>
            </a:r>
            <a:endParaRPr lang="en-US" sz="2550" dirty="0"/>
          </a:p>
        </p:txBody>
      </p:sp>
      <p:sp>
        <p:nvSpPr>
          <p:cNvPr id="15" name="Text 13"/>
          <p:cNvSpPr/>
          <p:nvPr/>
        </p:nvSpPr>
        <p:spPr>
          <a:xfrm>
            <a:off x="8162925" y="2775063"/>
            <a:ext cx="2903982" cy="238125"/>
          </a:xfrm>
          <a:prstGeom prst="rect">
            <a:avLst/>
          </a:prstGeom>
          <a:noFill/>
          <a:ln/>
        </p:spPr>
        <p:txBody>
          <a:bodyPr wrap="square" lIns="25400" tIns="25400" rIns="25400" bIns="25400" rtlCol="0" anchor="t">
            <a:normAutofit/>
          </a:bodyPr>
          <a:lstStyle/>
          <a:p>
            <a:pPr algn="l" indent="0" marL="0">
              <a:lnSpc>
                <a:spcPct val="135000"/>
              </a:lnSpc>
              <a:buNone/>
            </a:pPr>
            <a:r>
              <a:rPr lang="en-US" sz="1200" b="1" spc="60" kern="0" dirty="0">
                <a:solidFill>
                  <a:srgbClr val="1A1A1A"/>
                </a:solidFill>
                <a:latin typeface="Libre Franklin" pitchFamily="34" charset="0"/>
                <a:ea typeface="Libre Franklin" pitchFamily="34" charset="-122"/>
                <a:cs typeface="Libre Franklin" pitchFamily="34" charset="-120"/>
              </a:rPr>
              <a:t>CONFLICTED ADVICE</a:t>
            </a:r>
            <a:endParaRPr lang="en-US" sz="1200" dirty="0"/>
          </a:p>
        </p:txBody>
      </p:sp>
      <p:sp>
        <p:nvSpPr>
          <p:cNvPr id="16" name="Text 14"/>
          <p:cNvSpPr/>
          <p:nvPr/>
        </p:nvSpPr>
        <p:spPr>
          <a:xfrm>
            <a:off x="8162925" y="3089388"/>
            <a:ext cx="2903982" cy="990600"/>
          </a:xfrm>
          <a:prstGeom prst="rect">
            <a:avLst/>
          </a:prstGeom>
          <a:noFill/>
          <a:ln/>
        </p:spPr>
        <p:txBody>
          <a:bodyPr wrap="square" lIns="25400" tIns="25400" rIns="25400" bIns="25400" rtlCol="0" anchor="t">
            <a:normAutofit/>
          </a:bodyPr>
          <a:lstStyle/>
          <a:p>
            <a:pPr algn="l" indent="0" marL="0">
              <a:lnSpc>
                <a:spcPct val="160000"/>
              </a:lnSpc>
              <a:buNone/>
            </a:pPr>
            <a:r>
              <a:rPr lang="en-US" sz="1200" dirty="0">
                <a:solidFill>
                  <a:srgbClr val="555250"/>
                </a:solidFill>
                <a:latin typeface="Libre Franklin" pitchFamily="34" charset="0"/>
                <a:ea typeface="Libre Franklin" pitchFamily="34" charset="-122"/>
                <a:cs typeface="Libre Franklin" pitchFamily="34" charset="-120"/>
              </a:rPr>
              <a:t>Brokers and intermediaries earning commission from the seller, carrying inventory to move, and incentivised to close rather than to caution.</a:t>
            </a:r>
            <a:endParaRPr lang="en-US" sz="1200" dirty="0"/>
          </a:p>
        </p:txBody>
      </p:sp>
      <p:sp>
        <p:nvSpPr>
          <p:cNvPr id="17" name="Shape 15"/>
          <p:cNvSpPr/>
          <p:nvPr/>
        </p:nvSpPr>
        <p:spPr>
          <a:xfrm>
            <a:off x="876300" y="6086475"/>
            <a:ext cx="10439400" cy="9525"/>
          </a:xfrm>
          <a:prstGeom prst="rect">
            <a:avLst/>
          </a:prstGeom>
          <a:solidFill>
            <a:srgbClr val="E4E2DE"/>
          </a:solidFill>
          <a:ln/>
        </p:spPr>
      </p:sp>
      <p:sp>
        <p:nvSpPr>
          <p:cNvPr id="18" name="Text 16"/>
          <p:cNvSpPr/>
          <p:nvPr/>
        </p:nvSpPr>
        <p:spPr>
          <a:xfrm>
            <a:off x="876300" y="6248400"/>
            <a:ext cx="2349847"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9A9890"/>
                </a:solidFill>
                <a:latin typeface="IBM Plex Mono" pitchFamily="34" charset="0"/>
                <a:ea typeface="IBM Plex Mono" pitchFamily="34" charset="-122"/>
                <a:cs typeface="IBM Plex Mono" pitchFamily="34" charset="-120"/>
              </a:rPr>
              <a:t>INTEGRAL AVIATION SOLUTIONS INC</a:t>
            </a:r>
            <a:endParaRPr lang="en-US" sz="825" dirty="0"/>
          </a:p>
        </p:txBody>
      </p:sp>
      <p:sp>
        <p:nvSpPr>
          <p:cNvPr id="19" name="Text 17"/>
          <p:cNvSpPr/>
          <p:nvPr/>
        </p:nvSpPr>
        <p:spPr>
          <a:xfrm>
            <a:off x="10852100" y="6248400"/>
            <a:ext cx="539800"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9A9890"/>
                </a:solidFill>
                <a:latin typeface="Libre Franklin" pitchFamily="34" charset="0"/>
                <a:ea typeface="Libre Franklin" pitchFamily="34" charset="-122"/>
                <a:cs typeface="Libre Franklin" pitchFamily="34" charset="-120"/>
              </a:rPr>
              <a:t>03 / 12</a:t>
            </a:r>
            <a:endParaRPr lang="en-US" sz="82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876300" y="742976"/>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WHO WE ARE</a:t>
            </a:r>
            <a:endParaRPr lang="en-US" sz="1050" dirty="0"/>
          </a:p>
        </p:txBody>
      </p:sp>
      <p:sp>
        <p:nvSpPr>
          <p:cNvPr id="3" name="Text 1"/>
          <p:cNvSpPr/>
          <p:nvPr/>
        </p:nvSpPr>
        <p:spPr>
          <a:xfrm>
            <a:off x="876300" y="1038800"/>
            <a:ext cx="10752582" cy="514350"/>
          </a:xfrm>
          <a:prstGeom prst="rect">
            <a:avLst/>
          </a:prstGeom>
          <a:noFill/>
          <a:ln/>
        </p:spPr>
        <p:txBody>
          <a:bodyPr wrap="square" lIns="25400" tIns="25400" rIns="25400" bIns="25400" rtlCol="0" anchor="t">
            <a:normAutofit/>
          </a:bodyPr>
          <a:lstStyle/>
          <a:p>
            <a:pPr algn="l" indent="0" marL="0">
              <a:lnSpc>
                <a:spcPct val="110000"/>
              </a:lnSpc>
              <a:buNone/>
            </a:pPr>
            <a:r>
              <a:rPr lang="en-US" sz="3450" dirty="0">
                <a:solidFill>
                  <a:srgbClr val="1A1A1A"/>
                </a:solidFill>
                <a:latin typeface="Cormorant Garamond" pitchFamily="34" charset="0"/>
                <a:ea typeface="Cormorant Garamond" pitchFamily="34" charset="-122"/>
                <a:cs typeface="Cormorant Garamond" pitchFamily="34" charset="-120"/>
              </a:rPr>
              <a:t>Independent Consultants. </a:t>
            </a:r>
            <a:pPr algn="l" indent="0" marL="0">
              <a:lnSpc>
                <a:spcPct val="110000"/>
              </a:lnSpc>
              <a:buNone/>
            </a:pPr>
            <a:r>
              <a:rPr lang="en-US" sz="3450" i="1" dirty="0">
                <a:solidFill>
                  <a:srgbClr val="A8A8A0"/>
                </a:solidFill>
                <a:latin typeface="Cormorant Garamond" pitchFamily="34" charset="0"/>
                <a:ea typeface="Cormorant Garamond" pitchFamily="34" charset="-122"/>
                <a:cs typeface="Cormorant Garamond" pitchFamily="34" charset="-120"/>
              </a:rPr>
              <a:t>No Conflicts.</a:t>
            </a:r>
            <a:endParaRPr lang="en-US" sz="3450" dirty="0"/>
          </a:p>
        </p:txBody>
      </p:sp>
      <p:sp>
        <p:nvSpPr>
          <p:cNvPr id="4" name="Text 2"/>
          <p:cNvSpPr/>
          <p:nvPr/>
        </p:nvSpPr>
        <p:spPr>
          <a:xfrm>
            <a:off x="876300" y="2060570"/>
            <a:ext cx="5356670" cy="1257300"/>
          </a:xfrm>
          <a:prstGeom prst="rect">
            <a:avLst/>
          </a:prstGeom>
          <a:noFill/>
          <a:ln/>
        </p:spPr>
        <p:txBody>
          <a:bodyPr wrap="square" lIns="25400" tIns="25400" rIns="25400" bIns="25400" rtlCol="0" anchor="t">
            <a:normAutofit/>
          </a:bodyPr>
          <a:lstStyle/>
          <a:p>
            <a:pPr algn="l" indent="0" marL="0">
              <a:lnSpc>
                <a:spcPct val="170000"/>
              </a:lnSpc>
              <a:buNone/>
            </a:pPr>
            <a:r>
              <a:rPr lang="en-US" sz="1425" dirty="0">
                <a:solidFill>
                  <a:srgbClr val="555250"/>
                </a:solidFill>
                <a:latin typeface="Libre Franklin" pitchFamily="34" charset="0"/>
                <a:ea typeface="Libre Franklin" pitchFamily="34" charset="-122"/>
                <a:cs typeface="Libre Franklin" pitchFamily="34" charset="-120"/>
              </a:rPr>
              <a:t>Integral Aviation Solutions Inc operates as independent Boeing Business Jet and Airbus Corporate Jet consultants. We carry no inventory, represent no manufacturers, and earn no commissions from third parties. Our sole obligation is to you.</a:t>
            </a:r>
            <a:endParaRPr lang="en-US" sz="1425" dirty="0"/>
          </a:p>
        </p:txBody>
      </p:sp>
      <p:sp>
        <p:nvSpPr>
          <p:cNvPr id="5" name="Shape 3"/>
          <p:cNvSpPr/>
          <p:nvPr/>
        </p:nvSpPr>
        <p:spPr>
          <a:xfrm>
            <a:off x="876300" y="3622632"/>
            <a:ext cx="2428875" cy="9525"/>
          </a:xfrm>
          <a:prstGeom prst="rect">
            <a:avLst/>
          </a:prstGeom>
          <a:solidFill>
            <a:srgbClr val="A8A8A0"/>
          </a:solidFill>
          <a:ln/>
        </p:spPr>
      </p:sp>
      <p:sp>
        <p:nvSpPr>
          <p:cNvPr id="6" name="Text 4"/>
          <p:cNvSpPr/>
          <p:nvPr/>
        </p:nvSpPr>
        <p:spPr>
          <a:xfrm>
            <a:off x="876300" y="3765507"/>
            <a:ext cx="2505075" cy="514350"/>
          </a:xfrm>
          <a:prstGeom prst="rect">
            <a:avLst/>
          </a:prstGeom>
          <a:noFill/>
          <a:ln/>
        </p:spPr>
        <p:txBody>
          <a:bodyPr wrap="square" lIns="25400" tIns="25400" rIns="25400" bIns="25400" rtlCol="0" anchor="t">
            <a:normAutofit/>
          </a:bodyPr>
          <a:lstStyle/>
          <a:p>
            <a:pPr algn="l" indent="0" marL="0">
              <a:lnSpc>
                <a:spcPct val="100000"/>
              </a:lnSpc>
              <a:buNone/>
            </a:pPr>
            <a:r>
              <a:rPr lang="en-US" sz="3750" dirty="0">
                <a:solidFill>
                  <a:srgbClr val="1A1A1A"/>
                </a:solidFill>
                <a:latin typeface="Cormorant Garamond" pitchFamily="34" charset="0"/>
                <a:ea typeface="Cormorant Garamond" pitchFamily="34" charset="-122"/>
                <a:cs typeface="Cormorant Garamond" pitchFamily="34" charset="-120"/>
              </a:rPr>
              <a:t>120+</a:t>
            </a:r>
            <a:endParaRPr lang="en-US" sz="3750" dirty="0"/>
          </a:p>
        </p:txBody>
      </p:sp>
      <p:sp>
        <p:nvSpPr>
          <p:cNvPr id="7" name="Text 5"/>
          <p:cNvSpPr/>
          <p:nvPr/>
        </p:nvSpPr>
        <p:spPr>
          <a:xfrm>
            <a:off x="876300" y="4317957"/>
            <a:ext cx="2505075" cy="180975"/>
          </a:xfrm>
          <a:prstGeom prst="rect">
            <a:avLst/>
          </a:prstGeom>
          <a:noFill/>
          <a:ln/>
        </p:spPr>
        <p:txBody>
          <a:bodyPr wrap="square" lIns="25400" tIns="25400" rIns="25400" bIns="25400" rtlCol="0" anchor="t">
            <a:normAutofit/>
          </a:bodyPr>
          <a:lstStyle/>
          <a:p>
            <a:pPr algn="l" indent="0" marL="0">
              <a:buNone/>
            </a:pPr>
            <a:r>
              <a:rPr lang="en-US" sz="900" spc="135" kern="0" dirty="0">
                <a:solidFill>
                  <a:srgbClr val="9A9890"/>
                </a:solidFill>
                <a:latin typeface="Libre Franklin" pitchFamily="34" charset="0"/>
                <a:ea typeface="Libre Franklin" pitchFamily="34" charset="-122"/>
                <a:cs typeface="Libre Franklin" pitchFamily="34" charset="-120"/>
              </a:rPr>
              <a:t>COMBINED YEARS EXPERTISE</a:t>
            </a:r>
            <a:endParaRPr lang="en-US" sz="900" dirty="0"/>
          </a:p>
        </p:txBody>
      </p:sp>
      <p:sp>
        <p:nvSpPr>
          <p:cNvPr id="8" name="Shape 6"/>
          <p:cNvSpPr/>
          <p:nvPr/>
        </p:nvSpPr>
        <p:spPr>
          <a:xfrm>
            <a:off x="3648075" y="3622632"/>
            <a:ext cx="2428875" cy="9525"/>
          </a:xfrm>
          <a:prstGeom prst="rect">
            <a:avLst/>
          </a:prstGeom>
          <a:solidFill>
            <a:srgbClr val="A8A8A0"/>
          </a:solidFill>
          <a:ln/>
        </p:spPr>
      </p:sp>
      <p:sp>
        <p:nvSpPr>
          <p:cNvPr id="9" name="Text 7"/>
          <p:cNvSpPr/>
          <p:nvPr/>
        </p:nvSpPr>
        <p:spPr>
          <a:xfrm>
            <a:off x="3648075" y="3765507"/>
            <a:ext cx="2505075" cy="514350"/>
          </a:xfrm>
          <a:prstGeom prst="rect">
            <a:avLst/>
          </a:prstGeom>
          <a:noFill/>
          <a:ln/>
        </p:spPr>
        <p:txBody>
          <a:bodyPr wrap="square" lIns="25400" tIns="25400" rIns="25400" bIns="25400" rtlCol="0" anchor="t">
            <a:normAutofit/>
          </a:bodyPr>
          <a:lstStyle/>
          <a:p>
            <a:pPr algn="l" indent="0" marL="0">
              <a:lnSpc>
                <a:spcPct val="100000"/>
              </a:lnSpc>
              <a:buNone/>
            </a:pPr>
            <a:r>
              <a:rPr lang="en-US" sz="3750" dirty="0">
                <a:solidFill>
                  <a:srgbClr val="1A1A1A"/>
                </a:solidFill>
                <a:latin typeface="Cormorant Garamond" pitchFamily="34" charset="0"/>
                <a:ea typeface="Cormorant Garamond" pitchFamily="34" charset="-122"/>
                <a:cs typeface="Cormorant Garamond" pitchFamily="34" charset="-120"/>
              </a:rPr>
              <a:t>4</a:t>
            </a:r>
            <a:endParaRPr lang="en-US" sz="3750" dirty="0"/>
          </a:p>
        </p:txBody>
      </p:sp>
      <p:sp>
        <p:nvSpPr>
          <p:cNvPr id="10" name="Text 8"/>
          <p:cNvSpPr/>
          <p:nvPr/>
        </p:nvSpPr>
        <p:spPr>
          <a:xfrm>
            <a:off x="3648075" y="4317919"/>
            <a:ext cx="2505075" cy="180975"/>
          </a:xfrm>
          <a:prstGeom prst="rect">
            <a:avLst/>
          </a:prstGeom>
          <a:noFill/>
          <a:ln/>
        </p:spPr>
        <p:txBody>
          <a:bodyPr wrap="square" lIns="25400" tIns="25400" rIns="25400" bIns="25400" rtlCol="0" anchor="t">
            <a:normAutofit/>
          </a:bodyPr>
          <a:lstStyle/>
          <a:p>
            <a:pPr algn="l" indent="0" marL="0">
              <a:buNone/>
            </a:pPr>
            <a:r>
              <a:rPr lang="en-US" sz="900" spc="135" kern="0" dirty="0">
                <a:solidFill>
                  <a:srgbClr val="9A9890"/>
                </a:solidFill>
                <a:latin typeface="Libre Franklin" pitchFamily="34" charset="0"/>
                <a:ea typeface="Libre Franklin" pitchFamily="34" charset="-122"/>
                <a:cs typeface="Libre Franklin" pitchFamily="34" charset="-120"/>
              </a:rPr>
              <a:t>CONTINENTS OF ACTIVE WORK</a:t>
            </a:r>
            <a:endParaRPr lang="en-US" sz="900" dirty="0"/>
          </a:p>
        </p:txBody>
      </p:sp>
      <p:sp>
        <p:nvSpPr>
          <p:cNvPr id="11" name="Shape 9"/>
          <p:cNvSpPr/>
          <p:nvPr/>
        </p:nvSpPr>
        <p:spPr>
          <a:xfrm>
            <a:off x="876300" y="4746544"/>
            <a:ext cx="2428875" cy="9525"/>
          </a:xfrm>
          <a:prstGeom prst="rect">
            <a:avLst/>
          </a:prstGeom>
          <a:solidFill>
            <a:srgbClr val="A8A8A0"/>
          </a:solidFill>
          <a:ln/>
        </p:spPr>
      </p:sp>
      <p:sp>
        <p:nvSpPr>
          <p:cNvPr id="12" name="Text 10"/>
          <p:cNvSpPr/>
          <p:nvPr/>
        </p:nvSpPr>
        <p:spPr>
          <a:xfrm>
            <a:off x="876300" y="4889419"/>
            <a:ext cx="2505075" cy="514350"/>
          </a:xfrm>
          <a:prstGeom prst="rect">
            <a:avLst/>
          </a:prstGeom>
          <a:noFill/>
          <a:ln/>
        </p:spPr>
        <p:txBody>
          <a:bodyPr wrap="square" lIns="25400" tIns="25400" rIns="25400" bIns="25400" rtlCol="0" anchor="t">
            <a:normAutofit/>
          </a:bodyPr>
          <a:lstStyle/>
          <a:p>
            <a:pPr algn="l" indent="0" marL="0">
              <a:lnSpc>
                <a:spcPct val="100000"/>
              </a:lnSpc>
              <a:buNone/>
            </a:pPr>
            <a:r>
              <a:rPr lang="en-US" sz="3750" dirty="0">
                <a:solidFill>
                  <a:srgbClr val="1A1A1A"/>
                </a:solidFill>
                <a:latin typeface="Cormorant Garamond" pitchFamily="34" charset="0"/>
                <a:ea typeface="Cormorant Garamond" pitchFamily="34" charset="-122"/>
                <a:cs typeface="Cormorant Garamond" pitchFamily="34" charset="-120"/>
              </a:rPr>
              <a:t>Zero</a:t>
            </a:r>
            <a:endParaRPr lang="en-US" sz="3750" dirty="0"/>
          </a:p>
        </p:txBody>
      </p:sp>
      <p:sp>
        <p:nvSpPr>
          <p:cNvPr id="13" name="Text 11"/>
          <p:cNvSpPr/>
          <p:nvPr/>
        </p:nvSpPr>
        <p:spPr>
          <a:xfrm>
            <a:off x="876300" y="5441869"/>
            <a:ext cx="2505075" cy="180975"/>
          </a:xfrm>
          <a:prstGeom prst="rect">
            <a:avLst/>
          </a:prstGeom>
          <a:noFill/>
          <a:ln/>
        </p:spPr>
        <p:txBody>
          <a:bodyPr wrap="square" lIns="25400" tIns="25400" rIns="25400" bIns="25400" rtlCol="0" anchor="t">
            <a:normAutofit/>
          </a:bodyPr>
          <a:lstStyle/>
          <a:p>
            <a:pPr algn="l" indent="0" marL="0">
              <a:buNone/>
            </a:pPr>
            <a:r>
              <a:rPr lang="en-US" sz="900" spc="135" kern="0" dirty="0">
                <a:solidFill>
                  <a:srgbClr val="9A9890"/>
                </a:solidFill>
                <a:latin typeface="Libre Franklin" pitchFamily="34" charset="0"/>
                <a:ea typeface="Libre Franklin" pitchFamily="34" charset="-122"/>
                <a:cs typeface="Libre Franklin" pitchFamily="34" charset="-120"/>
              </a:rPr>
              <a:t>CONFLICTS OF INTEREST</a:t>
            </a:r>
            <a:endParaRPr lang="en-US" sz="900" dirty="0"/>
          </a:p>
        </p:txBody>
      </p:sp>
      <p:sp>
        <p:nvSpPr>
          <p:cNvPr id="14" name="Shape 12"/>
          <p:cNvSpPr/>
          <p:nvPr/>
        </p:nvSpPr>
        <p:spPr>
          <a:xfrm>
            <a:off x="3648075" y="4746544"/>
            <a:ext cx="2428875" cy="9525"/>
          </a:xfrm>
          <a:prstGeom prst="rect">
            <a:avLst/>
          </a:prstGeom>
          <a:solidFill>
            <a:srgbClr val="A8A8A0"/>
          </a:solidFill>
          <a:ln/>
        </p:spPr>
      </p:sp>
      <p:sp>
        <p:nvSpPr>
          <p:cNvPr id="15" name="Text 13"/>
          <p:cNvSpPr/>
          <p:nvPr/>
        </p:nvSpPr>
        <p:spPr>
          <a:xfrm>
            <a:off x="3648075" y="4889419"/>
            <a:ext cx="2505075" cy="514350"/>
          </a:xfrm>
          <a:prstGeom prst="rect">
            <a:avLst/>
          </a:prstGeom>
          <a:noFill/>
          <a:ln/>
        </p:spPr>
        <p:txBody>
          <a:bodyPr wrap="square" lIns="25400" tIns="25400" rIns="25400" bIns="25400" rtlCol="0" anchor="t">
            <a:normAutofit/>
          </a:bodyPr>
          <a:lstStyle/>
          <a:p>
            <a:pPr algn="l" indent="0" marL="0">
              <a:lnSpc>
                <a:spcPct val="100000"/>
              </a:lnSpc>
              <a:buNone/>
            </a:pPr>
            <a:r>
              <a:rPr lang="en-US" sz="3750" dirty="0">
                <a:solidFill>
                  <a:srgbClr val="1A1A1A"/>
                </a:solidFill>
                <a:latin typeface="Cormorant Garamond" pitchFamily="34" charset="0"/>
                <a:ea typeface="Cormorant Garamond" pitchFamily="34" charset="-122"/>
                <a:cs typeface="Cormorant Garamond" pitchFamily="34" charset="-120"/>
              </a:rPr>
              <a:t>1985</a:t>
            </a:r>
            <a:endParaRPr lang="en-US" sz="3750" dirty="0"/>
          </a:p>
        </p:txBody>
      </p:sp>
      <p:sp>
        <p:nvSpPr>
          <p:cNvPr id="16" name="Text 14"/>
          <p:cNvSpPr/>
          <p:nvPr/>
        </p:nvSpPr>
        <p:spPr>
          <a:xfrm>
            <a:off x="3648075" y="5441832"/>
            <a:ext cx="2505075" cy="180975"/>
          </a:xfrm>
          <a:prstGeom prst="rect">
            <a:avLst/>
          </a:prstGeom>
          <a:noFill/>
          <a:ln/>
        </p:spPr>
        <p:txBody>
          <a:bodyPr wrap="square" lIns="25400" tIns="25400" rIns="25400" bIns="25400" rtlCol="0" anchor="t">
            <a:normAutofit/>
          </a:bodyPr>
          <a:lstStyle/>
          <a:p>
            <a:pPr algn="l" indent="0" marL="0">
              <a:buNone/>
            </a:pPr>
            <a:r>
              <a:rPr lang="en-US" sz="900" spc="135" kern="0" dirty="0">
                <a:solidFill>
                  <a:srgbClr val="9A9890"/>
                </a:solidFill>
                <a:latin typeface="Libre Franklin" pitchFamily="34" charset="0"/>
                <a:ea typeface="Libre Franklin" pitchFamily="34" charset="-122"/>
                <a:cs typeface="Libre Franklin" pitchFamily="34" charset="-120"/>
              </a:rPr>
              <a:t>YEAR ESTABLISHED</a:t>
            </a:r>
            <a:endParaRPr lang="en-US" sz="900" dirty="0"/>
          </a:p>
        </p:txBody>
      </p:sp>
      <p:sp>
        <p:nvSpPr>
          <p:cNvPr id="17" name="Shape 15"/>
          <p:cNvSpPr/>
          <p:nvPr/>
        </p:nvSpPr>
        <p:spPr>
          <a:xfrm>
            <a:off x="6610350" y="1635588"/>
            <a:ext cx="4705350" cy="4210050"/>
          </a:xfrm>
          <a:prstGeom prst="rect">
            <a:avLst/>
          </a:prstGeom>
          <a:ln w="9525">
            <a:solidFill>
              <a:srgbClr val="E4E2DE">
                <a:alpha val="93000"/>
              </a:srgbClr>
            </a:solidFill>
            <a:prstDash val="solid"/>
          </a:ln>
        </p:spPr>
      </p:sp>
      <p:pic>
        <p:nvPicPr>
          <p:cNvPr id="18" name="Image 0" descr="preencoded.png">    </p:cNvPr>
          <p:cNvPicPr>
            <a:picLocks noChangeAspect="1"/>
          </p:cNvPicPr>
          <p:nvPr/>
        </p:nvPicPr>
        <p:blipFill>
          <a:blip r:embed="rId1"/>
          <a:srcRect l="0" r="0" t="0" b="0"/>
          <a:stretch/>
        </p:blipFill>
        <p:spPr>
          <a:xfrm>
            <a:off x="6619875" y="1645113"/>
            <a:ext cx="4686300" cy="4191000"/>
          </a:xfrm>
          <a:prstGeom prst="rect">
            <a:avLst/>
          </a:prstGeom>
        </p:spPr>
      </p:pic>
      <p:sp>
        <p:nvSpPr>
          <p:cNvPr id="19" name="Shape 16"/>
          <p:cNvSpPr/>
          <p:nvPr/>
        </p:nvSpPr>
        <p:spPr>
          <a:xfrm>
            <a:off x="876300" y="6086475"/>
            <a:ext cx="10439400" cy="9525"/>
          </a:xfrm>
          <a:prstGeom prst="rect">
            <a:avLst/>
          </a:prstGeom>
          <a:solidFill>
            <a:srgbClr val="E4E2DE"/>
          </a:solidFill>
          <a:ln/>
        </p:spPr>
      </p:sp>
      <p:sp>
        <p:nvSpPr>
          <p:cNvPr id="20" name="Text 17"/>
          <p:cNvSpPr/>
          <p:nvPr/>
        </p:nvSpPr>
        <p:spPr>
          <a:xfrm>
            <a:off x="876300" y="6248400"/>
            <a:ext cx="2349847"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9A9890"/>
                </a:solidFill>
                <a:latin typeface="IBM Plex Mono" pitchFamily="34" charset="0"/>
                <a:ea typeface="IBM Plex Mono" pitchFamily="34" charset="-122"/>
                <a:cs typeface="IBM Plex Mono" pitchFamily="34" charset="-120"/>
              </a:rPr>
              <a:t>INTEGRAL AVIATION SOLUTIONS INC</a:t>
            </a:r>
            <a:endParaRPr lang="en-US" sz="825" dirty="0"/>
          </a:p>
        </p:txBody>
      </p:sp>
      <p:sp>
        <p:nvSpPr>
          <p:cNvPr id="21" name="Text 18"/>
          <p:cNvSpPr/>
          <p:nvPr/>
        </p:nvSpPr>
        <p:spPr>
          <a:xfrm>
            <a:off x="10851207" y="6248400"/>
            <a:ext cx="540693"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9A9890"/>
                </a:solidFill>
                <a:latin typeface="Libre Franklin" pitchFamily="34" charset="0"/>
                <a:ea typeface="Libre Franklin" pitchFamily="34" charset="-122"/>
                <a:cs typeface="Libre Franklin" pitchFamily="34" charset="-120"/>
              </a:rPr>
              <a:t>04 / 12</a:t>
            </a:r>
            <a:endParaRPr lang="en-US" sz="8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876300" y="742976"/>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WHY INDEPENDENT</a:t>
            </a:r>
            <a:endParaRPr lang="en-US" sz="1050" dirty="0"/>
          </a:p>
        </p:txBody>
      </p:sp>
      <p:sp>
        <p:nvSpPr>
          <p:cNvPr id="3" name="Text 1"/>
          <p:cNvSpPr/>
          <p:nvPr/>
        </p:nvSpPr>
        <p:spPr>
          <a:xfrm>
            <a:off x="876300" y="1038800"/>
            <a:ext cx="10752582" cy="514350"/>
          </a:xfrm>
          <a:prstGeom prst="rect">
            <a:avLst/>
          </a:prstGeom>
          <a:noFill/>
          <a:ln/>
        </p:spPr>
        <p:txBody>
          <a:bodyPr wrap="square" lIns="25400" tIns="25400" rIns="25400" bIns="25400" rtlCol="0" anchor="t">
            <a:normAutofit/>
          </a:bodyPr>
          <a:lstStyle/>
          <a:p>
            <a:pPr algn="l" indent="0" marL="0">
              <a:lnSpc>
                <a:spcPct val="110000"/>
              </a:lnSpc>
              <a:buNone/>
            </a:pPr>
            <a:r>
              <a:rPr lang="en-US" sz="3450" dirty="0">
                <a:solidFill>
                  <a:srgbClr val="1A1A1A"/>
                </a:solidFill>
                <a:latin typeface="Cormorant Garamond" pitchFamily="34" charset="0"/>
                <a:ea typeface="Cormorant Garamond" pitchFamily="34" charset="-122"/>
                <a:cs typeface="Cormorant Garamond" pitchFamily="34" charset="-120"/>
              </a:rPr>
              <a:t>The Broker Sells. </a:t>
            </a:r>
            <a:pPr algn="l" indent="0" marL="0">
              <a:lnSpc>
                <a:spcPct val="110000"/>
              </a:lnSpc>
              <a:buNone/>
            </a:pPr>
            <a:r>
              <a:rPr lang="en-US" sz="3450" i="1" dirty="0">
                <a:solidFill>
                  <a:srgbClr val="A8A8A0"/>
                </a:solidFill>
                <a:latin typeface="Cormorant Garamond" pitchFamily="34" charset="0"/>
                <a:ea typeface="Cormorant Garamond" pitchFamily="34" charset="-122"/>
                <a:cs typeface="Cormorant Garamond" pitchFamily="34" charset="-120"/>
              </a:rPr>
              <a:t>We Advise.</a:t>
            </a:r>
            <a:endParaRPr lang="en-US" sz="3450" dirty="0"/>
          </a:p>
        </p:txBody>
      </p:sp>
      <p:sp>
        <p:nvSpPr>
          <p:cNvPr id="4" name="Shape 2"/>
          <p:cNvSpPr/>
          <p:nvPr/>
        </p:nvSpPr>
        <p:spPr>
          <a:xfrm>
            <a:off x="876300" y="1860545"/>
            <a:ext cx="10439400" cy="3857625"/>
          </a:xfrm>
          <a:prstGeom prst="rect">
            <a:avLst/>
          </a:prstGeom>
          <a:ln w="9525">
            <a:solidFill>
              <a:srgbClr val="E4E2DE">
                <a:alpha val="98000"/>
              </a:srgbClr>
            </a:solidFill>
            <a:prstDash val="solid"/>
          </a:ln>
        </p:spPr>
      </p:sp>
      <p:sp>
        <p:nvSpPr>
          <p:cNvPr id="5" name="Shape 3"/>
          <p:cNvSpPr/>
          <p:nvPr/>
        </p:nvSpPr>
        <p:spPr>
          <a:xfrm>
            <a:off x="885825" y="1870070"/>
            <a:ext cx="5210175" cy="3838575"/>
          </a:xfrm>
          <a:prstGeom prst="rect">
            <a:avLst/>
          </a:prstGeom>
          <a:solidFill>
            <a:srgbClr val="FFFFFF"/>
          </a:solidFill>
          <a:ln/>
        </p:spPr>
      </p:sp>
      <p:sp>
        <p:nvSpPr>
          <p:cNvPr id="6" name="Shape 4"/>
          <p:cNvSpPr/>
          <p:nvPr/>
        </p:nvSpPr>
        <p:spPr>
          <a:xfrm>
            <a:off x="6086475" y="1870070"/>
            <a:ext cx="9525" cy="3838575"/>
          </a:xfrm>
          <a:prstGeom prst="rect">
            <a:avLst/>
          </a:prstGeom>
          <a:solidFill>
            <a:srgbClr val="E4E2DE"/>
          </a:solidFill>
          <a:ln/>
        </p:spPr>
      </p:sp>
      <p:sp>
        <p:nvSpPr>
          <p:cNvPr id="7" name="Text 5"/>
          <p:cNvSpPr/>
          <p:nvPr/>
        </p:nvSpPr>
        <p:spPr>
          <a:xfrm>
            <a:off x="1304925" y="2279645"/>
            <a:ext cx="2283930" cy="180975"/>
          </a:xfrm>
          <a:prstGeom prst="rect">
            <a:avLst/>
          </a:prstGeom>
          <a:noFill/>
          <a:ln/>
        </p:spPr>
        <p:txBody>
          <a:bodyPr wrap="square" lIns="25400" tIns="25400" rIns="25400" bIns="25400" rtlCol="0" anchor="t">
            <a:normAutofit/>
          </a:bodyPr>
          <a:lstStyle/>
          <a:p>
            <a:pPr algn="l" indent="0" marL="0">
              <a:buNone/>
            </a:pPr>
            <a:r>
              <a:rPr lang="en-US" sz="900" spc="180" kern="0" dirty="0">
                <a:solidFill>
                  <a:srgbClr val="9A9890"/>
                </a:solidFill>
                <a:latin typeface="Libre Franklin" pitchFamily="34" charset="0"/>
                <a:ea typeface="Libre Franklin" pitchFamily="34" charset="-122"/>
                <a:cs typeface="Libre Franklin" pitchFamily="34" charset="-120"/>
              </a:rPr>
              <a:t>THE CONVENTIONAL BROKER</a:t>
            </a:r>
            <a:endParaRPr lang="en-US" sz="900" dirty="0"/>
          </a:p>
        </p:txBody>
      </p:sp>
      <p:sp>
        <p:nvSpPr>
          <p:cNvPr id="8" name="Text 6"/>
          <p:cNvSpPr/>
          <p:nvPr/>
        </p:nvSpPr>
        <p:spPr>
          <a:xfrm>
            <a:off x="1304925" y="2527257"/>
            <a:ext cx="4493324" cy="390525"/>
          </a:xfrm>
          <a:prstGeom prst="rect">
            <a:avLst/>
          </a:prstGeom>
          <a:noFill/>
          <a:ln/>
        </p:spPr>
        <p:txBody>
          <a:bodyPr wrap="square" lIns="25400" tIns="25400" rIns="25400" bIns="25400" rtlCol="0" anchor="t">
            <a:normAutofit/>
          </a:bodyPr>
          <a:lstStyle/>
          <a:p>
            <a:pPr algn="l" indent="0" marL="0">
              <a:buNone/>
            </a:pPr>
            <a:r>
              <a:rPr lang="en-US" sz="2250" dirty="0">
                <a:solidFill>
                  <a:srgbClr val="1A1A1A"/>
                </a:solidFill>
                <a:latin typeface="Cormorant Garamond" pitchFamily="34" charset="0"/>
                <a:ea typeface="Cormorant Garamond" pitchFamily="34" charset="-122"/>
                <a:cs typeface="Cormorant Garamond" pitchFamily="34" charset="-120"/>
              </a:rPr>
              <a:t>Embedded Conflicts</a:t>
            </a:r>
            <a:endParaRPr lang="en-US" sz="2250" dirty="0"/>
          </a:p>
        </p:txBody>
      </p:sp>
      <p:sp>
        <p:nvSpPr>
          <p:cNvPr id="9" name="Text 7"/>
          <p:cNvSpPr/>
          <p:nvPr/>
        </p:nvSpPr>
        <p:spPr>
          <a:xfrm>
            <a:off x="1184910" y="3108282"/>
            <a:ext cx="4558665" cy="2124075"/>
          </a:xfrm>
          <a:prstGeom prst="rect">
            <a:avLst/>
          </a:prstGeom>
          <a:noFill/>
          <a:ln/>
        </p:spPr>
        <p:txBody>
          <a:bodyPr wrap="square" lIns="25400" tIns="25400" rIns="25400" bIns="25400" rtlCol="0" anchor="t">
            <a:normAutofit/>
          </a:bodyPr>
          <a:lstStyle/>
          <a:p>
            <a:pPr algn="l" indent="0" marL="0">
              <a:lnSpc>
                <a:spcPct val="145000"/>
              </a:lnSpc>
              <a:buNone/>
            </a:pPr>
            <a:r>
              <a:rPr lang="en-US" sz="1350" dirty="0">
                <a:solidFill>
                  <a:srgbClr val="555250"/>
                </a:solidFill>
                <a:latin typeface="Libre Franklin" pitchFamily="34" charset="0"/>
                <a:ea typeface="Libre Franklin" pitchFamily="34" charset="-122"/>
                <a:cs typeface="Libre Franklin" pitchFamily="34" charset="-120"/>
              </a:rPr>
              <a:t>Earns commission from the seller</a:t>
            </a:r>
            <a:endParaRPr lang="en-US" sz="1350" dirty="0"/>
          </a:p>
          <a:p>
            <a:pPr algn="l" indent="0" marL="0">
              <a:lnSpc>
                <a:spcPct val="145000"/>
              </a:lnSpc>
              <a:buNone/>
            </a:pPr>
            <a:r>
              <a:rPr lang="en-US" sz="1350" dirty="0">
                <a:solidFill>
                  <a:srgbClr val="555250"/>
                </a:solidFill>
                <a:latin typeface="Libre Franklin" pitchFamily="34" charset="0"/>
                <a:ea typeface="Libre Franklin" pitchFamily="34" charset="-122"/>
                <a:cs typeface="Libre Franklin" pitchFamily="34" charset="-120"/>
              </a:rPr>
              <a:t>Carries inventory that must be moved</a:t>
            </a:r>
            <a:endParaRPr lang="en-US" sz="1350" dirty="0"/>
          </a:p>
          <a:p>
            <a:pPr algn="l" indent="0" marL="0">
              <a:lnSpc>
                <a:spcPct val="145000"/>
              </a:lnSpc>
              <a:buNone/>
            </a:pPr>
            <a:r>
              <a:rPr lang="en-US" sz="1350" dirty="0">
                <a:solidFill>
                  <a:srgbClr val="555250"/>
                </a:solidFill>
                <a:latin typeface="Libre Franklin" pitchFamily="34" charset="0"/>
                <a:ea typeface="Libre Franklin" pitchFamily="34" charset="-122"/>
                <a:cs typeface="Libre Franklin" pitchFamily="34" charset="-120"/>
              </a:rPr>
              <a:t>Incentivised to close, not to protect</a:t>
            </a:r>
            <a:endParaRPr lang="en-US" sz="1350" dirty="0"/>
          </a:p>
          <a:p>
            <a:pPr algn="l" indent="0" marL="0">
              <a:lnSpc>
                <a:spcPct val="145000"/>
              </a:lnSpc>
              <a:buNone/>
            </a:pPr>
            <a:r>
              <a:rPr lang="en-US" sz="1350" dirty="0">
                <a:solidFill>
                  <a:srgbClr val="555250"/>
                </a:solidFill>
                <a:latin typeface="Libre Franklin" pitchFamily="34" charset="0"/>
                <a:ea typeface="Libre Franklin" pitchFamily="34" charset="-122"/>
                <a:cs typeface="Libre Franklin" pitchFamily="34" charset="-120"/>
              </a:rPr>
              <a:t>Opaque fees and referral arrangements</a:t>
            </a:r>
            <a:endParaRPr lang="en-US" sz="1350" dirty="0"/>
          </a:p>
        </p:txBody>
      </p:sp>
      <p:sp>
        <p:nvSpPr>
          <p:cNvPr id="10" name="Shape 8"/>
          <p:cNvSpPr/>
          <p:nvPr/>
        </p:nvSpPr>
        <p:spPr>
          <a:xfrm>
            <a:off x="6096000" y="1869994"/>
            <a:ext cx="5210175" cy="3838575"/>
          </a:xfrm>
          <a:prstGeom prst="rect">
            <a:avLst/>
          </a:prstGeom>
          <a:solidFill>
            <a:srgbClr val="1A1A1A"/>
          </a:solidFill>
          <a:ln/>
        </p:spPr>
      </p:sp>
      <p:sp>
        <p:nvSpPr>
          <p:cNvPr id="11" name="Text 9"/>
          <p:cNvSpPr/>
          <p:nvPr/>
        </p:nvSpPr>
        <p:spPr>
          <a:xfrm>
            <a:off x="6515100" y="2279569"/>
            <a:ext cx="2835896" cy="180975"/>
          </a:xfrm>
          <a:prstGeom prst="rect">
            <a:avLst/>
          </a:prstGeom>
          <a:noFill/>
          <a:ln/>
        </p:spPr>
        <p:txBody>
          <a:bodyPr wrap="square" lIns="25400" tIns="25400" rIns="25400" bIns="25400" rtlCol="0" anchor="t">
            <a:normAutofit/>
          </a:bodyPr>
          <a:lstStyle/>
          <a:p>
            <a:pPr algn="l" indent="0" marL="0">
              <a:buNone/>
            </a:pPr>
            <a:r>
              <a:rPr lang="en-US" sz="900" spc="180" kern="0" dirty="0">
                <a:solidFill>
                  <a:srgbClr val="A8A8A0"/>
                </a:solidFill>
                <a:latin typeface="Libre Franklin" pitchFamily="34" charset="0"/>
                <a:ea typeface="Libre Franklin" pitchFamily="34" charset="-122"/>
                <a:cs typeface="Libre Franklin" pitchFamily="34" charset="-120"/>
              </a:rPr>
              <a:t>INTEGRAL AVIATION SOLUTIONS INC</a:t>
            </a:r>
            <a:endParaRPr lang="en-US" sz="900" dirty="0"/>
          </a:p>
        </p:txBody>
      </p:sp>
      <p:sp>
        <p:nvSpPr>
          <p:cNvPr id="12" name="Text 10"/>
          <p:cNvSpPr/>
          <p:nvPr/>
        </p:nvSpPr>
        <p:spPr>
          <a:xfrm>
            <a:off x="6515100" y="2527219"/>
            <a:ext cx="4503134" cy="390525"/>
          </a:xfrm>
          <a:prstGeom prst="rect">
            <a:avLst/>
          </a:prstGeom>
          <a:noFill/>
          <a:ln/>
        </p:spPr>
        <p:txBody>
          <a:bodyPr wrap="square" lIns="25400" tIns="25400" rIns="25400" bIns="25400" rtlCol="0" anchor="t">
            <a:normAutofit/>
          </a:bodyPr>
          <a:lstStyle/>
          <a:p>
            <a:pPr algn="l" indent="0" marL="0">
              <a:buNone/>
            </a:pPr>
            <a:r>
              <a:rPr lang="en-US" sz="2250" dirty="0">
                <a:solidFill>
                  <a:srgbClr val="FFFFFF"/>
                </a:solidFill>
                <a:latin typeface="Cormorant Garamond" pitchFamily="34" charset="0"/>
                <a:ea typeface="Cormorant Garamond" pitchFamily="34" charset="-122"/>
                <a:cs typeface="Cormorant Garamond" pitchFamily="34" charset="-120"/>
              </a:rPr>
              <a:t>Your Interest, Exclusively</a:t>
            </a:r>
            <a:endParaRPr lang="en-US" sz="2250" dirty="0"/>
          </a:p>
        </p:txBody>
      </p:sp>
      <p:sp>
        <p:nvSpPr>
          <p:cNvPr id="13" name="Text 11"/>
          <p:cNvSpPr/>
          <p:nvPr/>
        </p:nvSpPr>
        <p:spPr>
          <a:xfrm>
            <a:off x="6395085" y="3108206"/>
            <a:ext cx="4568190" cy="2124075"/>
          </a:xfrm>
          <a:prstGeom prst="rect">
            <a:avLst/>
          </a:prstGeom>
          <a:noFill/>
          <a:ln/>
        </p:spPr>
        <p:txBody>
          <a:bodyPr wrap="square" lIns="25400" tIns="25400" rIns="25400" bIns="25400" rtlCol="0" anchor="t">
            <a:normAutofit/>
          </a:bodyPr>
          <a:lstStyle/>
          <a:p>
            <a:pPr algn="l" indent="0" marL="0">
              <a:lnSpc>
                <a:spcPct val="145000"/>
              </a:lnSpc>
              <a:buNone/>
            </a:pPr>
            <a:r>
              <a:rPr lang="en-US" sz="1350" dirty="0">
                <a:solidFill>
                  <a:srgbClr val="FFFFFF">
                    <a:alpha val="82000"/>
                  </a:srgbClr>
                </a:solidFill>
                <a:latin typeface="Libre Franklin" pitchFamily="34" charset="0"/>
                <a:ea typeface="Libre Franklin" pitchFamily="34" charset="-122"/>
                <a:cs typeface="Libre Franklin" pitchFamily="34" charset="-120"/>
              </a:rPr>
              <a:t>Retained by the buyer, and only the buyer</a:t>
            </a:r>
            <a:endParaRPr lang="en-US" sz="1350" dirty="0"/>
          </a:p>
          <a:p>
            <a:pPr algn="l" indent="0" marL="0">
              <a:lnSpc>
                <a:spcPct val="145000"/>
              </a:lnSpc>
              <a:buNone/>
            </a:pPr>
            <a:r>
              <a:rPr lang="en-US" sz="1350" dirty="0">
                <a:solidFill>
                  <a:srgbClr val="FFFFFF">
                    <a:alpha val="82000"/>
                  </a:srgbClr>
                </a:solidFill>
                <a:latin typeface="Libre Franklin" pitchFamily="34" charset="0"/>
                <a:ea typeface="Libre Franklin" pitchFamily="34" charset="-122"/>
                <a:cs typeface="Libre Franklin" pitchFamily="34" charset="-120"/>
              </a:rPr>
              <a:t>No inventory, no manufacturer ties</a:t>
            </a:r>
            <a:endParaRPr lang="en-US" sz="1350" dirty="0"/>
          </a:p>
          <a:p>
            <a:pPr algn="l" indent="0" marL="0">
              <a:lnSpc>
                <a:spcPct val="145000"/>
              </a:lnSpc>
              <a:buNone/>
            </a:pPr>
            <a:r>
              <a:rPr lang="en-US" sz="1350" dirty="0">
                <a:solidFill>
                  <a:srgbClr val="FFFFFF">
                    <a:alpha val="82000"/>
                  </a:srgbClr>
                </a:solidFill>
                <a:latin typeface="Libre Franklin" pitchFamily="34" charset="0"/>
                <a:ea typeface="Libre Franklin" pitchFamily="34" charset="-122"/>
                <a:cs typeface="Libre Franklin" pitchFamily="34" charset="-120"/>
              </a:rPr>
              <a:t>Operational depth — captains &amp; engineers</a:t>
            </a:r>
            <a:endParaRPr lang="en-US" sz="1350" dirty="0"/>
          </a:p>
          <a:p>
            <a:pPr algn="l" indent="0" marL="0">
              <a:lnSpc>
                <a:spcPct val="145000"/>
              </a:lnSpc>
              <a:buNone/>
            </a:pPr>
            <a:r>
              <a:rPr lang="en-US" sz="1350" dirty="0">
                <a:solidFill>
                  <a:srgbClr val="FFFFFF">
                    <a:alpha val="82000"/>
                  </a:srgbClr>
                </a:solidFill>
                <a:latin typeface="Libre Franklin" pitchFamily="34" charset="0"/>
                <a:ea typeface="Libre Franklin" pitchFamily="34" charset="-122"/>
                <a:cs typeface="Libre Franklin" pitchFamily="34" charset="-120"/>
              </a:rPr>
              <a:t>Transparent fees, under strict confidence</a:t>
            </a:r>
            <a:endParaRPr lang="en-US" sz="1350" dirty="0"/>
          </a:p>
        </p:txBody>
      </p:sp>
      <p:sp>
        <p:nvSpPr>
          <p:cNvPr id="14" name="Shape 12"/>
          <p:cNvSpPr/>
          <p:nvPr/>
        </p:nvSpPr>
        <p:spPr>
          <a:xfrm>
            <a:off x="876300" y="6086475"/>
            <a:ext cx="10439400" cy="9525"/>
          </a:xfrm>
          <a:prstGeom prst="rect">
            <a:avLst/>
          </a:prstGeom>
          <a:solidFill>
            <a:srgbClr val="E4E2DE"/>
          </a:solidFill>
          <a:ln/>
        </p:spPr>
      </p:sp>
      <p:sp>
        <p:nvSpPr>
          <p:cNvPr id="15" name="Text 13"/>
          <p:cNvSpPr/>
          <p:nvPr/>
        </p:nvSpPr>
        <p:spPr>
          <a:xfrm>
            <a:off x="876300" y="6248400"/>
            <a:ext cx="2349847"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9A9890"/>
                </a:solidFill>
                <a:latin typeface="IBM Plex Mono" pitchFamily="34" charset="0"/>
                <a:ea typeface="IBM Plex Mono" pitchFamily="34" charset="-122"/>
                <a:cs typeface="IBM Plex Mono" pitchFamily="34" charset="-120"/>
              </a:rPr>
              <a:t>INTEGRAL AVIATION SOLUTIONS INC</a:t>
            </a:r>
            <a:endParaRPr lang="en-US" sz="825" dirty="0"/>
          </a:p>
        </p:txBody>
      </p:sp>
      <p:sp>
        <p:nvSpPr>
          <p:cNvPr id="16" name="Text 14"/>
          <p:cNvSpPr/>
          <p:nvPr/>
        </p:nvSpPr>
        <p:spPr>
          <a:xfrm>
            <a:off x="10850612" y="6248400"/>
            <a:ext cx="541288"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9A9890"/>
                </a:solidFill>
                <a:latin typeface="Libre Franklin" pitchFamily="34" charset="0"/>
                <a:ea typeface="Libre Franklin" pitchFamily="34" charset="-122"/>
                <a:cs typeface="Libre Franklin" pitchFamily="34" charset="-120"/>
              </a:rPr>
              <a:t>05 / 12</a:t>
            </a:r>
            <a:endParaRPr lang="en-US" sz="82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876300" y="742975"/>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WHO REPRESENTS YOU</a:t>
            </a:r>
            <a:endParaRPr lang="en-US" sz="1050" dirty="0"/>
          </a:p>
        </p:txBody>
      </p:sp>
      <p:sp>
        <p:nvSpPr>
          <p:cNvPr id="3" name="Text 1"/>
          <p:cNvSpPr/>
          <p:nvPr/>
        </p:nvSpPr>
        <p:spPr>
          <a:xfrm>
            <a:off x="876300" y="1038780"/>
            <a:ext cx="10752582" cy="514350"/>
          </a:xfrm>
          <a:prstGeom prst="rect">
            <a:avLst/>
          </a:prstGeom>
          <a:noFill/>
          <a:ln/>
        </p:spPr>
        <p:txBody>
          <a:bodyPr wrap="square" lIns="25400" tIns="25400" rIns="25400" bIns="25400" rtlCol="0" anchor="t">
            <a:normAutofit/>
          </a:bodyPr>
          <a:lstStyle/>
          <a:p>
            <a:pPr algn="l" indent="0" marL="0">
              <a:lnSpc>
                <a:spcPct val="110000"/>
              </a:lnSpc>
              <a:buNone/>
            </a:pPr>
            <a:r>
              <a:rPr lang="en-US" sz="3450" dirty="0">
                <a:solidFill>
                  <a:srgbClr val="1A1A1A"/>
                </a:solidFill>
                <a:latin typeface="Cormorant Garamond" pitchFamily="34" charset="0"/>
                <a:ea typeface="Cormorant Garamond" pitchFamily="34" charset="-122"/>
                <a:cs typeface="Cormorant Garamond" pitchFamily="34" charset="-120"/>
              </a:rPr>
              <a:t>Professionals Who </a:t>
            </a:r>
            <a:pPr algn="l" indent="0" marL="0">
              <a:lnSpc>
                <a:spcPct val="110000"/>
              </a:lnSpc>
              <a:buNone/>
            </a:pPr>
            <a:r>
              <a:rPr lang="en-US" sz="3450" i="1" dirty="0">
                <a:solidFill>
                  <a:srgbClr val="A8A8A0"/>
                </a:solidFill>
                <a:latin typeface="Cormorant Garamond" pitchFamily="34" charset="0"/>
                <a:ea typeface="Cormorant Garamond" pitchFamily="34" charset="-122"/>
                <a:cs typeface="Cormorant Garamond" pitchFamily="34" charset="-120"/>
              </a:rPr>
              <a:t>Built Careers in Aviation</a:t>
            </a:r>
            <a:endParaRPr lang="en-US" sz="3450" dirty="0"/>
          </a:p>
        </p:txBody>
      </p:sp>
      <p:sp>
        <p:nvSpPr>
          <p:cNvPr id="4" name="Shape 2"/>
          <p:cNvSpPr/>
          <p:nvPr/>
        </p:nvSpPr>
        <p:spPr>
          <a:xfrm>
            <a:off x="876300" y="1879519"/>
            <a:ext cx="1619250" cy="1924050"/>
          </a:xfrm>
          <a:prstGeom prst="rect">
            <a:avLst/>
          </a:prstGeom>
          <a:ln w="9525">
            <a:solidFill>
              <a:srgbClr val="A8A8A0"/>
            </a:solidFill>
            <a:prstDash val="solid"/>
          </a:ln>
        </p:spPr>
      </p:sp>
      <p:pic>
        <p:nvPicPr>
          <p:cNvPr id="5" name="Image 0" descr="preencoded.png">    </p:cNvPr>
          <p:cNvPicPr>
            <a:picLocks noChangeAspect="1"/>
          </p:cNvPicPr>
          <p:nvPr/>
        </p:nvPicPr>
        <p:blipFill>
          <a:blip r:embed="rId1"/>
          <a:srcRect l="0" r="0" t="0" b="0"/>
          <a:stretch/>
        </p:blipFill>
        <p:spPr>
          <a:xfrm>
            <a:off x="885825" y="1889044"/>
            <a:ext cx="1600200" cy="1905000"/>
          </a:xfrm>
          <a:prstGeom prst="rect">
            <a:avLst/>
          </a:prstGeom>
        </p:spPr>
      </p:pic>
      <p:sp>
        <p:nvSpPr>
          <p:cNvPr id="6" name="Text 3"/>
          <p:cNvSpPr/>
          <p:nvPr/>
        </p:nvSpPr>
        <p:spPr>
          <a:xfrm>
            <a:off x="2724150" y="1879482"/>
            <a:ext cx="3276791" cy="333375"/>
          </a:xfrm>
          <a:prstGeom prst="rect">
            <a:avLst/>
          </a:prstGeom>
          <a:noFill/>
          <a:ln/>
        </p:spPr>
        <p:txBody>
          <a:bodyPr wrap="square" lIns="25400" tIns="25400" rIns="25400" bIns="25400" rtlCol="0" anchor="t">
            <a:normAutofit/>
          </a:bodyPr>
          <a:lstStyle/>
          <a:p>
            <a:pPr algn="l" indent="0" marL="0">
              <a:buNone/>
            </a:pPr>
            <a:r>
              <a:rPr lang="en-US" sz="1950" dirty="0">
                <a:solidFill>
                  <a:srgbClr val="1A1A1A"/>
                </a:solidFill>
                <a:latin typeface="Cormorant Garamond" pitchFamily="34" charset="0"/>
                <a:ea typeface="Cormorant Garamond" pitchFamily="34" charset="-122"/>
                <a:cs typeface="Cormorant Garamond" pitchFamily="34" charset="-120"/>
              </a:rPr>
              <a:t>Capt. Ivan Klugman</a:t>
            </a:r>
            <a:endParaRPr lang="en-US" sz="1950" dirty="0"/>
          </a:p>
        </p:txBody>
      </p:sp>
      <p:sp>
        <p:nvSpPr>
          <p:cNvPr id="7" name="Text 4"/>
          <p:cNvSpPr/>
          <p:nvPr/>
        </p:nvSpPr>
        <p:spPr>
          <a:xfrm>
            <a:off x="2724150" y="2231907"/>
            <a:ext cx="3276791"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A8A8A0"/>
                </a:solidFill>
                <a:latin typeface="Libre Franklin" pitchFamily="34" charset="0"/>
                <a:ea typeface="Libre Franklin" pitchFamily="34" charset="-122"/>
                <a:cs typeface="Libre Franklin" pitchFamily="34" charset="-120"/>
              </a:rPr>
              <a:t>PRINCIPAL ADVISOR</a:t>
            </a:r>
            <a:endParaRPr lang="en-US" sz="825" dirty="0"/>
          </a:p>
        </p:txBody>
      </p:sp>
      <p:sp>
        <p:nvSpPr>
          <p:cNvPr id="8" name="Text 5"/>
          <p:cNvSpPr/>
          <p:nvPr/>
        </p:nvSpPr>
        <p:spPr>
          <a:xfrm>
            <a:off x="2724150" y="2498606"/>
            <a:ext cx="3276791" cy="914400"/>
          </a:xfrm>
          <a:prstGeom prst="rect">
            <a:avLst/>
          </a:prstGeom>
          <a:noFill/>
          <a:ln/>
        </p:spPr>
        <p:txBody>
          <a:bodyPr wrap="square" lIns="25400" tIns="25400" rIns="25400" bIns="25400" rtlCol="0" anchor="t">
            <a:normAutofit/>
          </a:bodyPr>
          <a:lstStyle/>
          <a:p>
            <a:pPr algn="l" indent="0" marL="0">
              <a:lnSpc>
                <a:spcPct val="160000"/>
              </a:lnSpc>
              <a:buNone/>
            </a:pPr>
            <a:r>
              <a:rPr lang="en-US" sz="1088" dirty="0">
                <a:solidFill>
                  <a:srgbClr val="555250"/>
                </a:solidFill>
                <a:latin typeface="Libre Franklin" pitchFamily="34" charset="0"/>
                <a:ea typeface="Libre Franklin" pitchFamily="34" charset="-122"/>
                <a:cs typeface="Libre Franklin" pitchFamily="34" charset="-120"/>
              </a:rPr>
              <a:t>Thirty-five years of wide-body airline operations behind every engagement — representation from someone who has flown the aircraft and stood on the hangar floor.</a:t>
            </a:r>
            <a:endParaRPr lang="en-US" sz="1088" dirty="0"/>
          </a:p>
        </p:txBody>
      </p:sp>
      <p:sp>
        <p:nvSpPr>
          <p:cNvPr id="9" name="Shape 6"/>
          <p:cNvSpPr/>
          <p:nvPr/>
        </p:nvSpPr>
        <p:spPr>
          <a:xfrm>
            <a:off x="2724150" y="3508219"/>
            <a:ext cx="1677293" cy="228600"/>
          </a:xfrm>
          <a:prstGeom prst="rect">
            <a:avLst/>
          </a:prstGeom>
          <a:solidFill>
            <a:srgbClr val="F7F6F3"/>
          </a:solidFill>
          <a:ln w="9525">
            <a:solidFill>
              <a:srgbClr val="E4E2DE"/>
            </a:solidFill>
            <a:prstDash val="solid"/>
          </a:ln>
        </p:spPr>
      </p:sp>
      <p:sp>
        <p:nvSpPr>
          <p:cNvPr id="10" name="Text 7"/>
          <p:cNvSpPr/>
          <p:nvPr/>
        </p:nvSpPr>
        <p:spPr>
          <a:xfrm>
            <a:off x="2828925" y="3565369"/>
            <a:ext cx="1543943" cy="152400"/>
          </a:xfrm>
          <a:prstGeom prst="rect">
            <a:avLst/>
          </a:prstGeom>
          <a:noFill/>
          <a:ln/>
        </p:spPr>
        <p:txBody>
          <a:bodyPr wrap="square" lIns="25400" tIns="25400" rIns="25400" bIns="25400" rtlCol="0" anchor="t">
            <a:normAutofit/>
          </a:bodyPr>
          <a:lstStyle/>
          <a:p>
            <a:pPr algn="l" indent="0" marL="0">
              <a:buNone/>
            </a:pPr>
            <a:r>
              <a:rPr lang="en-US" sz="750" spc="75" kern="0" dirty="0">
                <a:solidFill>
                  <a:srgbClr val="1A1A1A"/>
                </a:solidFill>
                <a:latin typeface="Libre Franklin" pitchFamily="34" charset="0"/>
                <a:ea typeface="Libre Franklin" pitchFamily="34" charset="-122"/>
                <a:cs typeface="Libre Franklin" pitchFamily="34" charset="-120"/>
              </a:rPr>
              <a:t>RETIRED AIRLINE CAPTAIN</a:t>
            </a:r>
            <a:endParaRPr lang="en-US" sz="750" dirty="0"/>
          </a:p>
        </p:txBody>
      </p:sp>
      <p:sp>
        <p:nvSpPr>
          <p:cNvPr id="11" name="Shape 8"/>
          <p:cNvSpPr/>
          <p:nvPr/>
        </p:nvSpPr>
        <p:spPr>
          <a:xfrm>
            <a:off x="4468118" y="3508219"/>
            <a:ext cx="1209080" cy="228600"/>
          </a:xfrm>
          <a:prstGeom prst="rect">
            <a:avLst/>
          </a:prstGeom>
          <a:solidFill>
            <a:srgbClr val="F7F6F3"/>
          </a:solidFill>
          <a:ln w="9525">
            <a:solidFill>
              <a:srgbClr val="E4E2DE"/>
            </a:solidFill>
            <a:prstDash val="solid"/>
          </a:ln>
        </p:spPr>
      </p:sp>
      <p:sp>
        <p:nvSpPr>
          <p:cNvPr id="12" name="Text 9"/>
          <p:cNvSpPr/>
          <p:nvPr/>
        </p:nvSpPr>
        <p:spPr>
          <a:xfrm>
            <a:off x="4572893" y="3565369"/>
            <a:ext cx="1075730" cy="152400"/>
          </a:xfrm>
          <a:prstGeom prst="rect">
            <a:avLst/>
          </a:prstGeom>
          <a:noFill/>
          <a:ln/>
        </p:spPr>
        <p:txBody>
          <a:bodyPr wrap="square" lIns="25400" tIns="25400" rIns="25400" bIns="25400" rtlCol="0" anchor="t">
            <a:normAutofit/>
          </a:bodyPr>
          <a:lstStyle/>
          <a:p>
            <a:pPr algn="l" indent="0" marL="0">
              <a:buNone/>
            </a:pPr>
            <a:r>
              <a:rPr lang="en-US" sz="750" spc="75" kern="0" dirty="0">
                <a:solidFill>
                  <a:srgbClr val="1A1A1A"/>
                </a:solidFill>
                <a:latin typeface="Libre Franklin" pitchFamily="34" charset="0"/>
                <a:ea typeface="Libre Franklin" pitchFamily="34" charset="-122"/>
                <a:cs typeface="Libre Franklin" pitchFamily="34" charset="-120"/>
              </a:rPr>
              <a:t>COMMERCIAL ATP</a:t>
            </a:r>
            <a:endParaRPr lang="en-US" sz="750" dirty="0"/>
          </a:p>
        </p:txBody>
      </p:sp>
      <p:sp>
        <p:nvSpPr>
          <p:cNvPr id="13" name="Shape 10"/>
          <p:cNvSpPr/>
          <p:nvPr/>
        </p:nvSpPr>
        <p:spPr>
          <a:xfrm>
            <a:off x="2724150" y="3803494"/>
            <a:ext cx="1156543" cy="228600"/>
          </a:xfrm>
          <a:prstGeom prst="rect">
            <a:avLst/>
          </a:prstGeom>
          <a:solidFill>
            <a:srgbClr val="F7F6F3"/>
          </a:solidFill>
          <a:ln w="9525">
            <a:solidFill>
              <a:srgbClr val="E4E2DE"/>
            </a:solidFill>
            <a:prstDash val="solid"/>
          </a:ln>
        </p:spPr>
      </p:sp>
      <p:sp>
        <p:nvSpPr>
          <p:cNvPr id="14" name="Text 11"/>
          <p:cNvSpPr/>
          <p:nvPr/>
        </p:nvSpPr>
        <p:spPr>
          <a:xfrm>
            <a:off x="2828925" y="3860644"/>
            <a:ext cx="1023193" cy="152400"/>
          </a:xfrm>
          <a:prstGeom prst="rect">
            <a:avLst/>
          </a:prstGeom>
          <a:noFill/>
          <a:ln/>
        </p:spPr>
        <p:txBody>
          <a:bodyPr wrap="square" lIns="25400" tIns="25400" rIns="25400" bIns="25400" rtlCol="0" anchor="t">
            <a:normAutofit/>
          </a:bodyPr>
          <a:lstStyle/>
          <a:p>
            <a:pPr algn="l" indent="0" marL="0">
              <a:buNone/>
            </a:pPr>
            <a:r>
              <a:rPr lang="en-US" sz="750" spc="75" kern="0" dirty="0">
                <a:solidFill>
                  <a:srgbClr val="1A1A1A"/>
                </a:solidFill>
                <a:latin typeface="Libre Franklin" pitchFamily="34" charset="0"/>
                <a:ea typeface="Libre Franklin" pitchFamily="34" charset="-122"/>
                <a:cs typeface="Libre Franklin" pitchFamily="34" charset="-120"/>
              </a:rPr>
              <a:t>VIP ACQUISITION</a:t>
            </a:r>
            <a:endParaRPr lang="en-US" sz="750" dirty="0"/>
          </a:p>
        </p:txBody>
      </p:sp>
      <p:sp>
        <p:nvSpPr>
          <p:cNvPr id="15" name="Shape 12"/>
          <p:cNvSpPr/>
          <p:nvPr/>
        </p:nvSpPr>
        <p:spPr>
          <a:xfrm>
            <a:off x="3947368" y="3803494"/>
            <a:ext cx="1652439" cy="228600"/>
          </a:xfrm>
          <a:prstGeom prst="rect">
            <a:avLst/>
          </a:prstGeom>
          <a:solidFill>
            <a:srgbClr val="F7F6F3"/>
          </a:solidFill>
          <a:ln w="9525">
            <a:solidFill>
              <a:srgbClr val="E4E2DE"/>
            </a:solidFill>
            <a:prstDash val="solid"/>
          </a:ln>
        </p:spPr>
      </p:sp>
      <p:sp>
        <p:nvSpPr>
          <p:cNvPr id="16" name="Text 13"/>
          <p:cNvSpPr/>
          <p:nvPr/>
        </p:nvSpPr>
        <p:spPr>
          <a:xfrm>
            <a:off x="4052143" y="3860644"/>
            <a:ext cx="1519089" cy="152400"/>
          </a:xfrm>
          <a:prstGeom prst="rect">
            <a:avLst/>
          </a:prstGeom>
          <a:noFill/>
          <a:ln/>
        </p:spPr>
        <p:txBody>
          <a:bodyPr wrap="square" lIns="25400" tIns="25400" rIns="25400" bIns="25400" rtlCol="0" anchor="t">
            <a:normAutofit/>
          </a:bodyPr>
          <a:lstStyle/>
          <a:p>
            <a:pPr algn="l" indent="0" marL="0">
              <a:buNone/>
            </a:pPr>
            <a:r>
              <a:rPr lang="en-US" sz="750" spc="75" kern="0" dirty="0">
                <a:solidFill>
                  <a:srgbClr val="1A1A1A"/>
                </a:solidFill>
                <a:latin typeface="Libre Franklin" pitchFamily="34" charset="0"/>
                <a:ea typeface="Libre Franklin" pitchFamily="34" charset="-122"/>
                <a:cs typeface="Libre Franklin" pitchFamily="34" charset="-120"/>
              </a:rPr>
              <a:t>HEAD OF STATE AIRCRAFT</a:t>
            </a:r>
            <a:endParaRPr lang="en-US" sz="750" dirty="0"/>
          </a:p>
        </p:txBody>
      </p:sp>
      <p:sp>
        <p:nvSpPr>
          <p:cNvPr id="17" name="Shape 14"/>
          <p:cNvSpPr/>
          <p:nvPr/>
        </p:nvSpPr>
        <p:spPr>
          <a:xfrm>
            <a:off x="6286500" y="1879444"/>
            <a:ext cx="1619250" cy="1924050"/>
          </a:xfrm>
          <a:prstGeom prst="rect">
            <a:avLst/>
          </a:prstGeom>
          <a:ln w="9525">
            <a:solidFill>
              <a:srgbClr val="A8A8A0"/>
            </a:solidFill>
            <a:prstDash val="solid"/>
          </a:ln>
        </p:spPr>
      </p:sp>
      <p:pic>
        <p:nvPicPr>
          <p:cNvPr id="18" name="Image 1" descr="preencoded.png">    </p:cNvPr>
          <p:cNvPicPr>
            <a:picLocks noChangeAspect="1"/>
          </p:cNvPicPr>
          <p:nvPr/>
        </p:nvPicPr>
        <p:blipFill>
          <a:blip r:embed="rId2"/>
          <a:srcRect l="0" r="0" t="0" b="0"/>
          <a:stretch/>
        </p:blipFill>
        <p:spPr>
          <a:xfrm>
            <a:off x="6296025" y="1888933"/>
            <a:ext cx="1600200" cy="1905000"/>
          </a:xfrm>
          <a:prstGeom prst="rect">
            <a:avLst/>
          </a:prstGeom>
        </p:spPr>
      </p:pic>
      <p:sp>
        <p:nvSpPr>
          <p:cNvPr id="19" name="Text 15"/>
          <p:cNvSpPr/>
          <p:nvPr/>
        </p:nvSpPr>
        <p:spPr>
          <a:xfrm>
            <a:off x="8134350" y="1879408"/>
            <a:ext cx="3276791" cy="333375"/>
          </a:xfrm>
          <a:prstGeom prst="rect">
            <a:avLst/>
          </a:prstGeom>
          <a:noFill/>
          <a:ln/>
        </p:spPr>
        <p:txBody>
          <a:bodyPr wrap="square" lIns="25400" tIns="25400" rIns="25400" bIns="25400" rtlCol="0" anchor="t">
            <a:normAutofit/>
          </a:bodyPr>
          <a:lstStyle/>
          <a:p>
            <a:pPr algn="l" indent="0" marL="0">
              <a:buNone/>
            </a:pPr>
            <a:r>
              <a:rPr lang="en-US" sz="1950" dirty="0">
                <a:solidFill>
                  <a:srgbClr val="1A1A1A"/>
                </a:solidFill>
                <a:latin typeface="Cormorant Garamond" pitchFamily="34" charset="0"/>
                <a:ea typeface="Cormorant Garamond" pitchFamily="34" charset="-122"/>
                <a:cs typeface="Cormorant Garamond" pitchFamily="34" charset="-120"/>
              </a:rPr>
              <a:t>Michael Bonventre</a:t>
            </a:r>
            <a:endParaRPr lang="en-US" sz="1950" dirty="0"/>
          </a:p>
        </p:txBody>
      </p:sp>
      <p:sp>
        <p:nvSpPr>
          <p:cNvPr id="20" name="Text 16"/>
          <p:cNvSpPr/>
          <p:nvPr/>
        </p:nvSpPr>
        <p:spPr>
          <a:xfrm>
            <a:off x="8134350" y="2231833"/>
            <a:ext cx="3276791"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A8A8A0"/>
                </a:solidFill>
                <a:latin typeface="Libre Franklin" pitchFamily="34" charset="0"/>
                <a:ea typeface="Libre Franklin" pitchFamily="34" charset="-122"/>
                <a:cs typeface="Libre Franklin" pitchFamily="34" charset="-120"/>
              </a:rPr>
              <a:t>SENIOR TECHNICAL ADVISOR</a:t>
            </a:r>
            <a:endParaRPr lang="en-US" sz="825" dirty="0"/>
          </a:p>
        </p:txBody>
      </p:sp>
      <p:sp>
        <p:nvSpPr>
          <p:cNvPr id="21" name="Text 17"/>
          <p:cNvSpPr/>
          <p:nvPr/>
        </p:nvSpPr>
        <p:spPr>
          <a:xfrm>
            <a:off x="8134350" y="2498533"/>
            <a:ext cx="3276791" cy="914400"/>
          </a:xfrm>
          <a:prstGeom prst="rect">
            <a:avLst/>
          </a:prstGeom>
          <a:noFill/>
          <a:ln/>
        </p:spPr>
        <p:txBody>
          <a:bodyPr wrap="square" lIns="25400" tIns="25400" rIns="25400" bIns="25400" rtlCol="0" anchor="t">
            <a:normAutofit/>
          </a:bodyPr>
          <a:lstStyle/>
          <a:p>
            <a:pPr algn="l" indent="0" marL="0">
              <a:lnSpc>
                <a:spcPct val="160000"/>
              </a:lnSpc>
              <a:buNone/>
            </a:pPr>
            <a:r>
              <a:rPr lang="en-US" sz="1088" dirty="0">
                <a:solidFill>
                  <a:srgbClr val="555250"/>
                </a:solidFill>
                <a:latin typeface="Libre Franklin" pitchFamily="34" charset="0"/>
                <a:ea typeface="Libre Franklin" pitchFamily="34" charset="-122"/>
                <a:cs typeface="Libre Franklin" pitchFamily="34" charset="-120"/>
              </a:rPr>
              <a:t>Decades of airframe engineering, records auditing, and FAA designation — the technical conscience of every acquisition, completion, and valuation we undertake.</a:t>
            </a:r>
            <a:endParaRPr lang="en-US" sz="1088" dirty="0"/>
          </a:p>
        </p:txBody>
      </p:sp>
      <p:sp>
        <p:nvSpPr>
          <p:cNvPr id="22" name="Shape 18"/>
          <p:cNvSpPr/>
          <p:nvPr/>
        </p:nvSpPr>
        <p:spPr>
          <a:xfrm>
            <a:off x="8134350" y="3508183"/>
            <a:ext cx="1469231" cy="228600"/>
          </a:xfrm>
          <a:prstGeom prst="rect">
            <a:avLst/>
          </a:prstGeom>
          <a:solidFill>
            <a:srgbClr val="F7F6F3"/>
          </a:solidFill>
          <a:ln w="9525">
            <a:solidFill>
              <a:srgbClr val="E4E2DE"/>
            </a:solidFill>
            <a:prstDash val="solid"/>
          </a:ln>
        </p:spPr>
      </p:sp>
      <p:sp>
        <p:nvSpPr>
          <p:cNvPr id="23" name="Text 19"/>
          <p:cNvSpPr/>
          <p:nvPr/>
        </p:nvSpPr>
        <p:spPr>
          <a:xfrm>
            <a:off x="8239125" y="3565333"/>
            <a:ext cx="1335881" cy="152400"/>
          </a:xfrm>
          <a:prstGeom prst="rect">
            <a:avLst/>
          </a:prstGeom>
          <a:noFill/>
          <a:ln/>
        </p:spPr>
        <p:txBody>
          <a:bodyPr wrap="square" lIns="25400" tIns="25400" rIns="25400" bIns="25400" rtlCol="0" anchor="t">
            <a:normAutofit/>
          </a:bodyPr>
          <a:lstStyle/>
          <a:p>
            <a:pPr algn="l" indent="0" marL="0">
              <a:buNone/>
            </a:pPr>
            <a:r>
              <a:rPr lang="en-US" sz="750" spc="75" kern="0" dirty="0">
                <a:solidFill>
                  <a:srgbClr val="1A1A1A"/>
                </a:solidFill>
                <a:latin typeface="Libre Franklin" pitchFamily="34" charset="0"/>
                <a:ea typeface="Libre Franklin" pitchFamily="34" charset="-122"/>
                <a:cs typeface="Libre Franklin" pitchFamily="34" charset="-120"/>
              </a:rPr>
              <a:t>FAA DAR-T APPOINTEE</a:t>
            </a:r>
            <a:endParaRPr lang="en-US" sz="750" dirty="0"/>
          </a:p>
        </p:txBody>
      </p:sp>
      <p:sp>
        <p:nvSpPr>
          <p:cNvPr id="24" name="Shape 20"/>
          <p:cNvSpPr/>
          <p:nvPr/>
        </p:nvSpPr>
        <p:spPr>
          <a:xfrm>
            <a:off x="9670256" y="3508183"/>
            <a:ext cx="1631752" cy="228600"/>
          </a:xfrm>
          <a:prstGeom prst="rect">
            <a:avLst/>
          </a:prstGeom>
          <a:solidFill>
            <a:srgbClr val="F7F6F3"/>
          </a:solidFill>
          <a:ln w="9525">
            <a:solidFill>
              <a:srgbClr val="E4E2DE"/>
            </a:solidFill>
            <a:prstDash val="solid"/>
          </a:ln>
        </p:spPr>
      </p:sp>
      <p:sp>
        <p:nvSpPr>
          <p:cNvPr id="25" name="Text 21"/>
          <p:cNvSpPr/>
          <p:nvPr/>
        </p:nvSpPr>
        <p:spPr>
          <a:xfrm>
            <a:off x="9775031" y="3565333"/>
            <a:ext cx="1498402" cy="152400"/>
          </a:xfrm>
          <a:prstGeom prst="rect">
            <a:avLst/>
          </a:prstGeom>
          <a:noFill/>
          <a:ln/>
        </p:spPr>
        <p:txBody>
          <a:bodyPr wrap="square" lIns="25400" tIns="25400" rIns="25400" bIns="25400" rtlCol="0" anchor="t">
            <a:normAutofit/>
          </a:bodyPr>
          <a:lstStyle/>
          <a:p>
            <a:pPr algn="l" indent="0" marL="0">
              <a:buNone/>
            </a:pPr>
            <a:r>
              <a:rPr lang="en-US" sz="750" spc="75" kern="0" dirty="0">
                <a:solidFill>
                  <a:srgbClr val="1A1A1A"/>
                </a:solidFill>
                <a:latin typeface="Libre Franklin" pitchFamily="34" charset="0"/>
                <a:ea typeface="Libre Franklin" pitchFamily="34" charset="-122"/>
                <a:cs typeface="Libre Franklin" pitchFamily="34" charset="-120"/>
              </a:rPr>
              <a:t>NAAA SENIOR APPRAISER</a:t>
            </a:r>
            <a:endParaRPr lang="en-US" sz="750" dirty="0"/>
          </a:p>
        </p:txBody>
      </p:sp>
      <p:sp>
        <p:nvSpPr>
          <p:cNvPr id="26" name="Shape 22"/>
          <p:cNvSpPr/>
          <p:nvPr/>
        </p:nvSpPr>
        <p:spPr>
          <a:xfrm>
            <a:off x="8134350" y="3803458"/>
            <a:ext cx="1188393" cy="228600"/>
          </a:xfrm>
          <a:prstGeom prst="rect">
            <a:avLst/>
          </a:prstGeom>
          <a:solidFill>
            <a:srgbClr val="F7F6F3"/>
          </a:solidFill>
          <a:ln w="9525">
            <a:solidFill>
              <a:srgbClr val="E4E2DE"/>
            </a:solidFill>
            <a:prstDash val="solid"/>
          </a:ln>
        </p:spPr>
      </p:sp>
      <p:sp>
        <p:nvSpPr>
          <p:cNvPr id="27" name="Text 23"/>
          <p:cNvSpPr/>
          <p:nvPr/>
        </p:nvSpPr>
        <p:spPr>
          <a:xfrm>
            <a:off x="8239125" y="3860608"/>
            <a:ext cx="1055043" cy="152400"/>
          </a:xfrm>
          <a:prstGeom prst="rect">
            <a:avLst/>
          </a:prstGeom>
          <a:noFill/>
          <a:ln/>
        </p:spPr>
        <p:txBody>
          <a:bodyPr wrap="square" lIns="25400" tIns="25400" rIns="25400" bIns="25400" rtlCol="0" anchor="t">
            <a:normAutofit/>
          </a:bodyPr>
          <a:lstStyle/>
          <a:p>
            <a:pPr algn="l" indent="0" marL="0">
              <a:buNone/>
            </a:pPr>
            <a:r>
              <a:rPr lang="en-US" sz="750" spc="75" kern="0" dirty="0">
                <a:solidFill>
                  <a:srgbClr val="1A1A1A"/>
                </a:solidFill>
                <a:latin typeface="Libre Franklin" pitchFamily="34" charset="0"/>
                <a:ea typeface="Libre Franklin" pitchFamily="34" charset="-122"/>
                <a:cs typeface="Libre Franklin" pitchFamily="34" charset="-120"/>
              </a:rPr>
              <a:t>USPAP CERTIFIED</a:t>
            </a:r>
            <a:endParaRPr lang="en-US" sz="750" dirty="0"/>
          </a:p>
        </p:txBody>
      </p:sp>
      <p:sp>
        <p:nvSpPr>
          <p:cNvPr id="28" name="Shape 24"/>
          <p:cNvSpPr/>
          <p:nvPr/>
        </p:nvSpPr>
        <p:spPr>
          <a:xfrm>
            <a:off x="9389418" y="3803421"/>
            <a:ext cx="1069479" cy="228600"/>
          </a:xfrm>
          <a:prstGeom prst="rect">
            <a:avLst/>
          </a:prstGeom>
          <a:solidFill>
            <a:srgbClr val="F7F6F3"/>
          </a:solidFill>
          <a:ln w="9525">
            <a:solidFill>
              <a:srgbClr val="E4E2DE"/>
            </a:solidFill>
            <a:prstDash val="solid"/>
          </a:ln>
        </p:spPr>
      </p:sp>
      <p:sp>
        <p:nvSpPr>
          <p:cNvPr id="29" name="Text 25"/>
          <p:cNvSpPr/>
          <p:nvPr/>
        </p:nvSpPr>
        <p:spPr>
          <a:xfrm>
            <a:off x="9494193" y="3860571"/>
            <a:ext cx="936129" cy="152400"/>
          </a:xfrm>
          <a:prstGeom prst="rect">
            <a:avLst/>
          </a:prstGeom>
          <a:noFill/>
          <a:ln/>
        </p:spPr>
        <p:txBody>
          <a:bodyPr wrap="square" lIns="25400" tIns="25400" rIns="25400" bIns="25400" rtlCol="0" anchor="t">
            <a:normAutofit/>
          </a:bodyPr>
          <a:lstStyle/>
          <a:p>
            <a:pPr algn="l" indent="0" marL="0">
              <a:buNone/>
            </a:pPr>
            <a:r>
              <a:rPr lang="en-US" sz="750" spc="75" kern="0" dirty="0">
                <a:solidFill>
                  <a:srgbClr val="1A1A1A"/>
                </a:solidFill>
                <a:latin typeface="Libre Franklin" pitchFamily="34" charset="0"/>
                <a:ea typeface="Libre Franklin" pitchFamily="34" charset="-122"/>
                <a:cs typeface="Libre Franklin" pitchFamily="34" charset="-120"/>
              </a:rPr>
              <a:t>A&amp;P MECHANIC</a:t>
            </a:r>
            <a:endParaRPr lang="en-US" sz="750" dirty="0"/>
          </a:p>
        </p:txBody>
      </p:sp>
      <p:sp>
        <p:nvSpPr>
          <p:cNvPr id="30" name="Shape 26"/>
          <p:cNvSpPr/>
          <p:nvPr/>
        </p:nvSpPr>
        <p:spPr>
          <a:xfrm>
            <a:off x="876300" y="6086475"/>
            <a:ext cx="10439400" cy="9525"/>
          </a:xfrm>
          <a:prstGeom prst="rect">
            <a:avLst/>
          </a:prstGeom>
          <a:solidFill>
            <a:srgbClr val="E4E2DE"/>
          </a:solidFill>
          <a:ln/>
        </p:spPr>
      </p:sp>
      <p:sp>
        <p:nvSpPr>
          <p:cNvPr id="31" name="Text 27"/>
          <p:cNvSpPr/>
          <p:nvPr/>
        </p:nvSpPr>
        <p:spPr>
          <a:xfrm>
            <a:off x="876300" y="6248400"/>
            <a:ext cx="2349847"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9A9890"/>
                </a:solidFill>
                <a:latin typeface="IBM Plex Mono" pitchFamily="34" charset="0"/>
                <a:ea typeface="IBM Plex Mono" pitchFamily="34" charset="-122"/>
                <a:cs typeface="IBM Plex Mono" pitchFamily="34" charset="-120"/>
              </a:rPr>
              <a:t>INTEGRAL AVIATION SOLUTIONS INC</a:t>
            </a:r>
            <a:endParaRPr lang="en-US" sz="825" dirty="0"/>
          </a:p>
        </p:txBody>
      </p:sp>
      <p:sp>
        <p:nvSpPr>
          <p:cNvPr id="32" name="Text 28"/>
          <p:cNvSpPr/>
          <p:nvPr/>
        </p:nvSpPr>
        <p:spPr>
          <a:xfrm>
            <a:off x="10849868" y="6248400"/>
            <a:ext cx="542032"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9A9890"/>
                </a:solidFill>
                <a:latin typeface="Libre Franklin" pitchFamily="34" charset="0"/>
                <a:ea typeface="Libre Franklin" pitchFamily="34" charset="-122"/>
                <a:cs typeface="Libre Franklin" pitchFamily="34" charset="-120"/>
              </a:rPr>
              <a:t>06 / 12</a:t>
            </a:r>
            <a:endParaRPr lang="en-US" sz="8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1A1A"/>
        </a:solidFill>
      </p:bgPr>
    </p:bg>
    <p:spTree>
      <p:nvGrpSpPr>
        <p:cNvPr id="1" name=""/>
        <p:cNvGrpSpPr/>
        <p:nvPr/>
      </p:nvGrpSpPr>
      <p:grpSpPr>
        <a:xfrm>
          <a:off x="0" y="0"/>
          <a:ext cx="0" cy="0"/>
          <a:chOff x="0" y="0"/>
          <a:chExt cx="0" cy="0"/>
        </a:xfrm>
      </p:grpSpPr>
      <p:sp>
        <p:nvSpPr>
          <p:cNvPr id="2" name="Text 0"/>
          <p:cNvSpPr/>
          <p:nvPr/>
        </p:nvSpPr>
        <p:spPr>
          <a:xfrm>
            <a:off x="876300" y="742978"/>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WHAT SETS US APART</a:t>
            </a:r>
            <a:endParaRPr lang="en-US" sz="1050" dirty="0"/>
          </a:p>
        </p:txBody>
      </p:sp>
      <p:sp>
        <p:nvSpPr>
          <p:cNvPr id="3" name="Text 1"/>
          <p:cNvSpPr/>
          <p:nvPr/>
        </p:nvSpPr>
        <p:spPr>
          <a:xfrm>
            <a:off x="876300" y="1038810"/>
            <a:ext cx="10752582" cy="514350"/>
          </a:xfrm>
          <a:prstGeom prst="rect">
            <a:avLst/>
          </a:prstGeom>
          <a:noFill/>
          <a:ln/>
        </p:spPr>
        <p:txBody>
          <a:bodyPr wrap="square" lIns="25400" tIns="25400" rIns="25400" bIns="25400" rtlCol="0" anchor="t">
            <a:normAutofit/>
          </a:bodyPr>
          <a:lstStyle/>
          <a:p>
            <a:pPr algn="l" indent="0" marL="0">
              <a:lnSpc>
                <a:spcPct val="110000"/>
              </a:lnSpc>
              <a:buNone/>
            </a:pPr>
            <a:r>
              <a:rPr lang="en-US" sz="3450" dirty="0">
                <a:solidFill>
                  <a:srgbClr val="FFFFFF"/>
                </a:solidFill>
                <a:latin typeface="Cormorant Garamond" pitchFamily="34" charset="0"/>
                <a:ea typeface="Cormorant Garamond" pitchFamily="34" charset="-122"/>
                <a:cs typeface="Cormorant Garamond" pitchFamily="34" charset="-120"/>
              </a:rPr>
              <a:t>Asset Intelligence at </a:t>
            </a:r>
            <a:pPr algn="l" indent="0" marL="0">
              <a:lnSpc>
                <a:spcPct val="110000"/>
              </a:lnSpc>
              <a:buNone/>
            </a:pPr>
            <a:r>
              <a:rPr lang="en-US" sz="3450" i="1" dirty="0">
                <a:solidFill>
                  <a:srgbClr val="C8C8C0"/>
                </a:solidFill>
                <a:latin typeface="Cormorant Garamond" pitchFamily="34" charset="0"/>
                <a:ea typeface="Cormorant Garamond" pitchFamily="34" charset="-122"/>
                <a:cs typeface="Cormorant Garamond" pitchFamily="34" charset="-120"/>
              </a:rPr>
              <a:t>Every Stage</a:t>
            </a:r>
            <a:endParaRPr lang="en-US" sz="3450" dirty="0"/>
          </a:p>
        </p:txBody>
      </p:sp>
      <p:sp>
        <p:nvSpPr>
          <p:cNvPr id="4" name="Shape 2"/>
          <p:cNvSpPr/>
          <p:nvPr/>
        </p:nvSpPr>
        <p:spPr>
          <a:xfrm>
            <a:off x="876300" y="1898684"/>
            <a:ext cx="10439400" cy="3829050"/>
          </a:xfrm>
          <a:prstGeom prst="rect">
            <a:avLst/>
          </a:prstGeom>
          <a:solidFill>
            <a:srgbClr val="A8A8A0">
              <a:alpha val="18000"/>
            </a:srgbClr>
          </a:solidFill>
          <a:ln w="9525">
            <a:solidFill>
              <a:srgbClr val="A8A8A0">
                <a:alpha val="18000"/>
              </a:srgbClr>
            </a:solidFill>
            <a:prstDash val="solid"/>
          </a:ln>
        </p:spPr>
      </p:sp>
      <p:sp>
        <p:nvSpPr>
          <p:cNvPr id="5" name="Shape 3"/>
          <p:cNvSpPr/>
          <p:nvPr/>
        </p:nvSpPr>
        <p:spPr>
          <a:xfrm>
            <a:off x="885825" y="1908209"/>
            <a:ext cx="5205413" cy="1900237"/>
          </a:xfrm>
          <a:prstGeom prst="rect">
            <a:avLst/>
          </a:prstGeom>
          <a:solidFill>
            <a:srgbClr val="1A1A1A"/>
          </a:solidFill>
          <a:ln/>
        </p:spPr>
      </p:sp>
      <p:sp>
        <p:nvSpPr>
          <p:cNvPr id="6" name="Text 4"/>
          <p:cNvSpPr/>
          <p:nvPr/>
        </p:nvSpPr>
        <p:spPr>
          <a:xfrm>
            <a:off x="1190625" y="2174909"/>
            <a:ext cx="4733687" cy="285750"/>
          </a:xfrm>
          <a:prstGeom prst="rect">
            <a:avLst/>
          </a:prstGeom>
          <a:noFill/>
          <a:ln/>
        </p:spPr>
        <p:txBody>
          <a:bodyPr wrap="square" lIns="25400" tIns="25400" rIns="25400" bIns="25400" rtlCol="0" anchor="t">
            <a:normAutofit/>
          </a:bodyPr>
          <a:lstStyle/>
          <a:p>
            <a:pPr algn="l" indent="0" marL="0">
              <a:buNone/>
            </a:pPr>
            <a:r>
              <a:rPr lang="en-US" sz="1650" dirty="0">
                <a:solidFill>
                  <a:srgbClr val="A8A8A0"/>
                </a:solidFill>
                <a:latin typeface="Cormorant Garamond" pitchFamily="34" charset="0"/>
                <a:ea typeface="Cormorant Garamond" pitchFamily="34" charset="-122"/>
                <a:cs typeface="Cormorant Garamond" pitchFamily="34" charset="-120"/>
              </a:rPr>
              <a:t>—</a:t>
            </a:r>
            <a:endParaRPr lang="en-US" sz="1650" dirty="0"/>
          </a:p>
        </p:txBody>
      </p:sp>
      <p:sp>
        <p:nvSpPr>
          <p:cNvPr id="7" name="Text 5"/>
          <p:cNvSpPr/>
          <p:nvPr/>
        </p:nvSpPr>
        <p:spPr>
          <a:xfrm>
            <a:off x="1190625" y="2422559"/>
            <a:ext cx="4733687" cy="209550"/>
          </a:xfrm>
          <a:prstGeom prst="rect">
            <a:avLst/>
          </a:prstGeom>
          <a:noFill/>
          <a:ln/>
        </p:spPr>
        <p:txBody>
          <a:bodyPr wrap="square" lIns="25400" tIns="25400" rIns="25400" bIns="25400" rtlCol="0" anchor="t">
            <a:normAutofit/>
          </a:bodyPr>
          <a:lstStyle/>
          <a:p>
            <a:pPr algn="l" indent="0" marL="0">
              <a:buNone/>
            </a:pPr>
            <a:r>
              <a:rPr lang="en-US" sz="1125" b="1" spc="56" kern="0" dirty="0">
                <a:solidFill>
                  <a:srgbClr val="FFFFFF"/>
                </a:solidFill>
                <a:latin typeface="Libre Franklin" pitchFamily="34" charset="0"/>
                <a:ea typeface="Libre Franklin" pitchFamily="34" charset="-122"/>
                <a:cs typeface="Libre Franklin" pitchFamily="34" charset="-120"/>
              </a:rPr>
              <a:t>OPERATIONAL DEPTH</a:t>
            </a:r>
            <a:endParaRPr lang="en-US" sz="1125" dirty="0"/>
          </a:p>
        </p:txBody>
      </p:sp>
      <p:sp>
        <p:nvSpPr>
          <p:cNvPr id="8" name="Text 6"/>
          <p:cNvSpPr/>
          <p:nvPr/>
        </p:nvSpPr>
        <p:spPr>
          <a:xfrm>
            <a:off x="1190625" y="2689259"/>
            <a:ext cx="4733687" cy="457200"/>
          </a:xfrm>
          <a:prstGeom prst="rect">
            <a:avLst/>
          </a:prstGeom>
          <a:noFill/>
          <a:ln/>
        </p:spPr>
        <p:txBody>
          <a:bodyPr wrap="square" lIns="25400" tIns="25400" rIns="25400" bIns="25400" rtlCol="0" anchor="t">
            <a:normAutofit/>
          </a:bodyPr>
          <a:lstStyle/>
          <a:p>
            <a:pPr algn="l" indent="0" marL="0">
              <a:lnSpc>
                <a:spcPct val="155000"/>
              </a:lnSpc>
              <a:buNone/>
            </a:pPr>
            <a:r>
              <a:rPr lang="en-US" sz="1088" dirty="0">
                <a:solidFill>
                  <a:srgbClr val="FFFFFF">
                    <a:alpha val="60000"/>
                  </a:srgbClr>
                </a:solidFill>
                <a:latin typeface="Libre Franklin" pitchFamily="34" charset="0"/>
                <a:ea typeface="Libre Franklin" pitchFamily="34" charset="-122"/>
                <a:cs typeface="Libre Franklin" pitchFamily="34" charset="-120"/>
              </a:rPr>
              <a:t>Advisors who built careers within aviation — not consultants who studied it from the outside.</a:t>
            </a:r>
            <a:endParaRPr lang="en-US" sz="1088" dirty="0"/>
          </a:p>
        </p:txBody>
      </p:sp>
      <p:sp>
        <p:nvSpPr>
          <p:cNvPr id="9" name="Shape 7"/>
          <p:cNvSpPr/>
          <p:nvPr/>
        </p:nvSpPr>
        <p:spPr>
          <a:xfrm>
            <a:off x="6100763" y="1908209"/>
            <a:ext cx="5205413" cy="1900237"/>
          </a:xfrm>
          <a:prstGeom prst="rect">
            <a:avLst/>
          </a:prstGeom>
          <a:solidFill>
            <a:srgbClr val="1A1A1A"/>
          </a:solidFill>
          <a:ln/>
        </p:spPr>
      </p:sp>
      <p:sp>
        <p:nvSpPr>
          <p:cNvPr id="10" name="Text 8"/>
          <p:cNvSpPr/>
          <p:nvPr/>
        </p:nvSpPr>
        <p:spPr>
          <a:xfrm>
            <a:off x="6405563" y="2174909"/>
            <a:ext cx="4733687" cy="285750"/>
          </a:xfrm>
          <a:prstGeom prst="rect">
            <a:avLst/>
          </a:prstGeom>
          <a:noFill/>
          <a:ln/>
        </p:spPr>
        <p:txBody>
          <a:bodyPr wrap="square" lIns="25400" tIns="25400" rIns="25400" bIns="25400" rtlCol="0" anchor="t">
            <a:normAutofit/>
          </a:bodyPr>
          <a:lstStyle/>
          <a:p>
            <a:pPr algn="l" indent="0" marL="0">
              <a:buNone/>
            </a:pPr>
            <a:r>
              <a:rPr lang="en-US" sz="1650" dirty="0">
                <a:solidFill>
                  <a:srgbClr val="A8A8A0"/>
                </a:solidFill>
                <a:latin typeface="Cormorant Garamond" pitchFamily="34" charset="0"/>
                <a:ea typeface="Cormorant Garamond" pitchFamily="34" charset="-122"/>
                <a:cs typeface="Cormorant Garamond" pitchFamily="34" charset="-120"/>
              </a:rPr>
              <a:t>—</a:t>
            </a:r>
            <a:endParaRPr lang="en-US" sz="1650" dirty="0"/>
          </a:p>
        </p:txBody>
      </p:sp>
      <p:sp>
        <p:nvSpPr>
          <p:cNvPr id="11" name="Text 9"/>
          <p:cNvSpPr/>
          <p:nvPr/>
        </p:nvSpPr>
        <p:spPr>
          <a:xfrm>
            <a:off x="6405563" y="2422520"/>
            <a:ext cx="4733687" cy="209550"/>
          </a:xfrm>
          <a:prstGeom prst="rect">
            <a:avLst/>
          </a:prstGeom>
          <a:noFill/>
          <a:ln/>
        </p:spPr>
        <p:txBody>
          <a:bodyPr wrap="square" lIns="25400" tIns="25400" rIns="25400" bIns="25400" rtlCol="0" anchor="t">
            <a:normAutofit/>
          </a:bodyPr>
          <a:lstStyle/>
          <a:p>
            <a:pPr algn="l" indent="0" marL="0">
              <a:buNone/>
            </a:pPr>
            <a:r>
              <a:rPr lang="en-US" sz="1125" b="1" spc="56" kern="0" dirty="0">
                <a:solidFill>
                  <a:srgbClr val="FFFFFF"/>
                </a:solidFill>
                <a:latin typeface="Libre Franklin" pitchFamily="34" charset="0"/>
                <a:ea typeface="Libre Franklin" pitchFamily="34" charset="-122"/>
                <a:cs typeface="Libre Franklin" pitchFamily="34" charset="-120"/>
              </a:rPr>
              <a:t>FAA DAR-T AUTHORITY</a:t>
            </a:r>
            <a:endParaRPr lang="en-US" sz="1125" dirty="0"/>
          </a:p>
        </p:txBody>
      </p:sp>
      <p:sp>
        <p:nvSpPr>
          <p:cNvPr id="12" name="Text 10"/>
          <p:cNvSpPr/>
          <p:nvPr/>
        </p:nvSpPr>
        <p:spPr>
          <a:xfrm>
            <a:off x="6405563" y="2689220"/>
            <a:ext cx="4733687" cy="457200"/>
          </a:xfrm>
          <a:prstGeom prst="rect">
            <a:avLst/>
          </a:prstGeom>
          <a:noFill/>
          <a:ln/>
        </p:spPr>
        <p:txBody>
          <a:bodyPr wrap="square" lIns="25400" tIns="25400" rIns="25400" bIns="25400" rtlCol="0" anchor="t">
            <a:normAutofit/>
          </a:bodyPr>
          <a:lstStyle/>
          <a:p>
            <a:pPr algn="l" indent="0" marL="0">
              <a:lnSpc>
                <a:spcPct val="155000"/>
              </a:lnSpc>
              <a:buNone/>
            </a:pPr>
            <a:r>
              <a:rPr lang="en-US" sz="1088" dirty="0">
                <a:solidFill>
                  <a:srgbClr val="FFFFFF">
                    <a:alpha val="60000"/>
                  </a:srgbClr>
                </a:solidFill>
                <a:latin typeface="Libre Franklin" pitchFamily="34" charset="0"/>
                <a:ea typeface="Libre Franklin" pitchFamily="34" charset="-122"/>
                <a:cs typeface="Libre Franklin" pitchFamily="34" charset="-120"/>
              </a:rPr>
              <a:t>Airworthiness certificates issued directly for international transactions, without FSDO routing.</a:t>
            </a:r>
            <a:endParaRPr lang="en-US" sz="1088" dirty="0"/>
          </a:p>
        </p:txBody>
      </p:sp>
      <p:sp>
        <p:nvSpPr>
          <p:cNvPr id="13" name="Shape 11"/>
          <p:cNvSpPr/>
          <p:nvPr/>
        </p:nvSpPr>
        <p:spPr>
          <a:xfrm>
            <a:off x="885825" y="3817933"/>
            <a:ext cx="5205413" cy="1900238"/>
          </a:xfrm>
          <a:prstGeom prst="rect">
            <a:avLst/>
          </a:prstGeom>
          <a:solidFill>
            <a:srgbClr val="1A1A1A"/>
          </a:solidFill>
          <a:ln/>
        </p:spPr>
      </p:sp>
      <p:sp>
        <p:nvSpPr>
          <p:cNvPr id="14" name="Text 12"/>
          <p:cNvSpPr/>
          <p:nvPr/>
        </p:nvSpPr>
        <p:spPr>
          <a:xfrm>
            <a:off x="1190625" y="4084633"/>
            <a:ext cx="4733687" cy="285750"/>
          </a:xfrm>
          <a:prstGeom prst="rect">
            <a:avLst/>
          </a:prstGeom>
          <a:noFill/>
          <a:ln/>
        </p:spPr>
        <p:txBody>
          <a:bodyPr wrap="square" lIns="25400" tIns="25400" rIns="25400" bIns="25400" rtlCol="0" anchor="t">
            <a:normAutofit/>
          </a:bodyPr>
          <a:lstStyle/>
          <a:p>
            <a:pPr algn="l" indent="0" marL="0">
              <a:buNone/>
            </a:pPr>
            <a:r>
              <a:rPr lang="en-US" sz="1650" dirty="0">
                <a:solidFill>
                  <a:srgbClr val="A8A8A0"/>
                </a:solidFill>
                <a:latin typeface="Cormorant Garamond" pitchFamily="34" charset="0"/>
                <a:ea typeface="Cormorant Garamond" pitchFamily="34" charset="-122"/>
                <a:cs typeface="Cormorant Garamond" pitchFamily="34" charset="-120"/>
              </a:rPr>
              <a:t>—</a:t>
            </a:r>
            <a:endParaRPr lang="en-US" sz="1650" dirty="0"/>
          </a:p>
        </p:txBody>
      </p:sp>
      <p:sp>
        <p:nvSpPr>
          <p:cNvPr id="15" name="Text 13"/>
          <p:cNvSpPr/>
          <p:nvPr/>
        </p:nvSpPr>
        <p:spPr>
          <a:xfrm>
            <a:off x="1190625" y="4332283"/>
            <a:ext cx="4733687" cy="209550"/>
          </a:xfrm>
          <a:prstGeom prst="rect">
            <a:avLst/>
          </a:prstGeom>
          <a:noFill/>
          <a:ln/>
        </p:spPr>
        <p:txBody>
          <a:bodyPr wrap="square" lIns="25400" tIns="25400" rIns="25400" bIns="25400" rtlCol="0" anchor="t">
            <a:normAutofit/>
          </a:bodyPr>
          <a:lstStyle/>
          <a:p>
            <a:pPr algn="l" indent="0" marL="0">
              <a:buNone/>
            </a:pPr>
            <a:r>
              <a:rPr lang="en-US" sz="1125" b="1" spc="56" kern="0" dirty="0">
                <a:solidFill>
                  <a:srgbClr val="FFFFFF"/>
                </a:solidFill>
                <a:latin typeface="Libre Franklin" pitchFamily="34" charset="0"/>
                <a:ea typeface="Libre Franklin" pitchFamily="34" charset="-122"/>
                <a:cs typeface="Libre Franklin" pitchFamily="34" charset="-120"/>
              </a:rPr>
              <a:t>NAAA-STANDARD VALUATION</a:t>
            </a:r>
            <a:endParaRPr lang="en-US" sz="1125" dirty="0"/>
          </a:p>
        </p:txBody>
      </p:sp>
      <p:sp>
        <p:nvSpPr>
          <p:cNvPr id="16" name="Text 14"/>
          <p:cNvSpPr/>
          <p:nvPr/>
        </p:nvSpPr>
        <p:spPr>
          <a:xfrm>
            <a:off x="1190625" y="4598983"/>
            <a:ext cx="4733687" cy="457200"/>
          </a:xfrm>
          <a:prstGeom prst="rect">
            <a:avLst/>
          </a:prstGeom>
          <a:noFill/>
          <a:ln/>
        </p:spPr>
        <p:txBody>
          <a:bodyPr wrap="square" lIns="25400" tIns="25400" rIns="25400" bIns="25400" rtlCol="0" anchor="t">
            <a:normAutofit/>
          </a:bodyPr>
          <a:lstStyle/>
          <a:p>
            <a:pPr algn="l" indent="0" marL="0">
              <a:lnSpc>
                <a:spcPct val="155000"/>
              </a:lnSpc>
              <a:buNone/>
            </a:pPr>
            <a:r>
              <a:rPr lang="en-US" sz="1088" dirty="0">
                <a:solidFill>
                  <a:srgbClr val="FFFFFF">
                    <a:alpha val="60000"/>
                  </a:srgbClr>
                </a:solidFill>
                <a:latin typeface="Libre Franklin" pitchFamily="34" charset="0"/>
                <a:ea typeface="Libre Franklin" pitchFamily="34" charset="-122"/>
                <a:cs typeface="Libre Franklin" pitchFamily="34" charset="-120"/>
              </a:rPr>
              <a:t>Independent appraisals relied upon by financiers and institutions worldwide.</a:t>
            </a:r>
            <a:endParaRPr lang="en-US" sz="1088" dirty="0"/>
          </a:p>
        </p:txBody>
      </p:sp>
      <p:sp>
        <p:nvSpPr>
          <p:cNvPr id="17" name="Shape 15"/>
          <p:cNvSpPr/>
          <p:nvPr/>
        </p:nvSpPr>
        <p:spPr>
          <a:xfrm>
            <a:off x="6100763" y="3817933"/>
            <a:ext cx="5205413" cy="1900238"/>
          </a:xfrm>
          <a:prstGeom prst="rect">
            <a:avLst/>
          </a:prstGeom>
          <a:solidFill>
            <a:srgbClr val="1A1A1A"/>
          </a:solidFill>
          <a:ln/>
        </p:spPr>
      </p:sp>
      <p:sp>
        <p:nvSpPr>
          <p:cNvPr id="18" name="Text 16"/>
          <p:cNvSpPr/>
          <p:nvPr/>
        </p:nvSpPr>
        <p:spPr>
          <a:xfrm>
            <a:off x="6405563" y="4084595"/>
            <a:ext cx="4733687" cy="285750"/>
          </a:xfrm>
          <a:prstGeom prst="rect">
            <a:avLst/>
          </a:prstGeom>
          <a:noFill/>
          <a:ln/>
        </p:spPr>
        <p:txBody>
          <a:bodyPr wrap="square" lIns="25400" tIns="25400" rIns="25400" bIns="25400" rtlCol="0" anchor="t">
            <a:normAutofit/>
          </a:bodyPr>
          <a:lstStyle/>
          <a:p>
            <a:pPr algn="l" indent="0" marL="0">
              <a:buNone/>
            </a:pPr>
            <a:r>
              <a:rPr lang="en-US" sz="1650" dirty="0">
                <a:solidFill>
                  <a:srgbClr val="A8A8A0"/>
                </a:solidFill>
                <a:latin typeface="Cormorant Garamond" pitchFamily="34" charset="0"/>
                <a:ea typeface="Cormorant Garamond" pitchFamily="34" charset="-122"/>
                <a:cs typeface="Cormorant Garamond" pitchFamily="34" charset="-120"/>
              </a:rPr>
              <a:t>—</a:t>
            </a:r>
            <a:endParaRPr lang="en-US" sz="1650" dirty="0"/>
          </a:p>
        </p:txBody>
      </p:sp>
      <p:sp>
        <p:nvSpPr>
          <p:cNvPr id="19" name="Text 17"/>
          <p:cNvSpPr/>
          <p:nvPr/>
        </p:nvSpPr>
        <p:spPr>
          <a:xfrm>
            <a:off x="6405563" y="4332245"/>
            <a:ext cx="4733687" cy="209550"/>
          </a:xfrm>
          <a:prstGeom prst="rect">
            <a:avLst/>
          </a:prstGeom>
          <a:noFill/>
          <a:ln/>
        </p:spPr>
        <p:txBody>
          <a:bodyPr wrap="square" lIns="25400" tIns="25400" rIns="25400" bIns="25400" rtlCol="0" anchor="t">
            <a:normAutofit/>
          </a:bodyPr>
          <a:lstStyle/>
          <a:p>
            <a:pPr algn="l" indent="0" marL="0">
              <a:buNone/>
            </a:pPr>
            <a:r>
              <a:rPr lang="en-US" sz="1125" b="1" spc="56" kern="0" dirty="0">
                <a:solidFill>
                  <a:srgbClr val="FFFFFF"/>
                </a:solidFill>
                <a:latin typeface="Libre Franklin" pitchFamily="34" charset="0"/>
                <a:ea typeface="Libre Franklin" pitchFamily="34" charset="-122"/>
                <a:cs typeface="Libre Franklin" pitchFamily="34" charset="-120"/>
              </a:rPr>
              <a:t>ABSOLUTE CONFIDENCE</a:t>
            </a:r>
            <a:endParaRPr lang="en-US" sz="1125" dirty="0"/>
          </a:p>
        </p:txBody>
      </p:sp>
      <p:sp>
        <p:nvSpPr>
          <p:cNvPr id="20" name="Text 18"/>
          <p:cNvSpPr/>
          <p:nvPr/>
        </p:nvSpPr>
        <p:spPr>
          <a:xfrm>
            <a:off x="6405563" y="4598945"/>
            <a:ext cx="4733687" cy="457200"/>
          </a:xfrm>
          <a:prstGeom prst="rect">
            <a:avLst/>
          </a:prstGeom>
          <a:noFill/>
          <a:ln/>
        </p:spPr>
        <p:txBody>
          <a:bodyPr wrap="square" lIns="25400" tIns="25400" rIns="25400" bIns="25400" rtlCol="0" anchor="t">
            <a:normAutofit/>
          </a:bodyPr>
          <a:lstStyle/>
          <a:p>
            <a:pPr algn="l" indent="0" marL="0">
              <a:lnSpc>
                <a:spcPct val="155000"/>
              </a:lnSpc>
              <a:buNone/>
            </a:pPr>
            <a:r>
              <a:rPr lang="en-US" sz="1088" dirty="0">
                <a:solidFill>
                  <a:srgbClr val="FFFFFF">
                    <a:alpha val="60000"/>
                  </a:srgbClr>
                </a:solidFill>
                <a:latin typeface="Libre Franklin" pitchFamily="34" charset="0"/>
                <a:ea typeface="Libre Franklin" pitchFamily="34" charset="-122"/>
                <a:cs typeface="Libre Franklin" pitchFamily="34" charset="-120"/>
              </a:rPr>
              <a:t>Every engagement handled under strict professional confidentiality, from first call onward.</a:t>
            </a:r>
            <a:endParaRPr lang="en-US" sz="1088" dirty="0"/>
          </a:p>
        </p:txBody>
      </p:sp>
      <p:sp>
        <p:nvSpPr>
          <p:cNvPr id="21" name="Shape 19"/>
          <p:cNvSpPr/>
          <p:nvPr/>
        </p:nvSpPr>
        <p:spPr>
          <a:xfrm>
            <a:off x="876300" y="6086475"/>
            <a:ext cx="10439400" cy="9525"/>
          </a:xfrm>
          <a:prstGeom prst="rect">
            <a:avLst/>
          </a:prstGeom>
          <a:solidFill>
            <a:srgbClr val="A8A8A0">
              <a:alpha val="18000"/>
            </a:srgbClr>
          </a:solidFill>
          <a:ln/>
        </p:spPr>
      </p:sp>
      <p:sp>
        <p:nvSpPr>
          <p:cNvPr id="22" name="Text 20"/>
          <p:cNvSpPr/>
          <p:nvPr/>
        </p:nvSpPr>
        <p:spPr>
          <a:xfrm>
            <a:off x="876300" y="6248400"/>
            <a:ext cx="2349847"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FFFFFF">
                    <a:alpha val="40000"/>
                  </a:srgbClr>
                </a:solidFill>
                <a:latin typeface="IBM Plex Mono" pitchFamily="34" charset="0"/>
                <a:ea typeface="IBM Plex Mono" pitchFamily="34" charset="-122"/>
                <a:cs typeface="IBM Plex Mono" pitchFamily="34" charset="-120"/>
              </a:rPr>
              <a:t>INTEGRAL AVIATION SOLUTIONS INC</a:t>
            </a:r>
            <a:endParaRPr lang="en-US" sz="825" dirty="0"/>
          </a:p>
        </p:txBody>
      </p:sp>
      <p:sp>
        <p:nvSpPr>
          <p:cNvPr id="23" name="Text 21"/>
          <p:cNvSpPr/>
          <p:nvPr/>
        </p:nvSpPr>
        <p:spPr>
          <a:xfrm>
            <a:off x="10856416" y="6248400"/>
            <a:ext cx="535484"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FFFFFF">
                    <a:alpha val="40000"/>
                  </a:srgbClr>
                </a:solidFill>
                <a:latin typeface="Libre Franklin" pitchFamily="34" charset="0"/>
                <a:ea typeface="Libre Franklin" pitchFamily="34" charset="-122"/>
                <a:cs typeface="Libre Franklin" pitchFamily="34" charset="-120"/>
              </a:rPr>
              <a:t>07 / 12</a:t>
            </a:r>
            <a:endParaRPr lang="en-US" sz="82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876300" y="742976"/>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ADVISORY SERVICES</a:t>
            </a:r>
            <a:endParaRPr lang="en-US" sz="1050" dirty="0"/>
          </a:p>
        </p:txBody>
      </p:sp>
      <p:sp>
        <p:nvSpPr>
          <p:cNvPr id="3" name="Text 1"/>
          <p:cNvSpPr/>
          <p:nvPr/>
        </p:nvSpPr>
        <p:spPr>
          <a:xfrm>
            <a:off x="876300" y="1038790"/>
            <a:ext cx="10752582" cy="514350"/>
          </a:xfrm>
          <a:prstGeom prst="rect">
            <a:avLst/>
          </a:prstGeom>
          <a:noFill/>
          <a:ln/>
        </p:spPr>
        <p:txBody>
          <a:bodyPr wrap="square" lIns="25400" tIns="25400" rIns="25400" bIns="25400" rtlCol="0" anchor="t">
            <a:normAutofit/>
          </a:bodyPr>
          <a:lstStyle/>
          <a:p>
            <a:pPr algn="l" indent="0" marL="0">
              <a:lnSpc>
                <a:spcPct val="110000"/>
              </a:lnSpc>
              <a:buNone/>
            </a:pPr>
            <a:r>
              <a:rPr lang="en-US" sz="3450" dirty="0">
                <a:solidFill>
                  <a:srgbClr val="1A1A1A"/>
                </a:solidFill>
                <a:latin typeface="Cormorant Garamond" pitchFamily="34" charset="0"/>
                <a:ea typeface="Cormorant Garamond" pitchFamily="34" charset="-122"/>
                <a:cs typeface="Cormorant Garamond" pitchFamily="34" charset="-120"/>
              </a:rPr>
              <a:t>Concept to Flight — </a:t>
            </a:r>
            <a:pPr algn="l" indent="0" marL="0">
              <a:lnSpc>
                <a:spcPct val="110000"/>
              </a:lnSpc>
              <a:buNone/>
            </a:pPr>
            <a:r>
              <a:rPr lang="en-US" sz="3450" i="1" dirty="0">
                <a:solidFill>
                  <a:srgbClr val="A8A8A0"/>
                </a:solidFill>
                <a:latin typeface="Cormorant Garamond" pitchFamily="34" charset="0"/>
                <a:ea typeface="Cormorant Garamond" pitchFamily="34" charset="-122"/>
                <a:cs typeface="Cormorant Garamond" pitchFamily="34" charset="-120"/>
              </a:rPr>
              <a:t>The Full Lifecycle</a:t>
            </a:r>
            <a:endParaRPr lang="en-US" sz="3450" dirty="0"/>
          </a:p>
        </p:txBody>
      </p:sp>
      <p:sp>
        <p:nvSpPr>
          <p:cNvPr id="4" name="Shape 2"/>
          <p:cNvSpPr/>
          <p:nvPr/>
        </p:nvSpPr>
        <p:spPr>
          <a:xfrm>
            <a:off x="876300" y="1898607"/>
            <a:ext cx="10439400" cy="3905250"/>
          </a:xfrm>
          <a:prstGeom prst="rect">
            <a:avLst/>
          </a:prstGeom>
          <a:solidFill>
            <a:srgbClr val="E4E2DE">
              <a:alpha val="98000"/>
            </a:srgbClr>
          </a:solidFill>
          <a:ln w="9525">
            <a:solidFill>
              <a:srgbClr val="E4E2DE">
                <a:alpha val="98000"/>
              </a:srgbClr>
            </a:solidFill>
            <a:prstDash val="solid"/>
          </a:ln>
        </p:spPr>
      </p:sp>
      <p:sp>
        <p:nvSpPr>
          <p:cNvPr id="5" name="Shape 3"/>
          <p:cNvSpPr/>
          <p:nvPr/>
        </p:nvSpPr>
        <p:spPr>
          <a:xfrm>
            <a:off x="885825" y="1908132"/>
            <a:ext cx="3467100" cy="1938337"/>
          </a:xfrm>
          <a:prstGeom prst="rect">
            <a:avLst/>
          </a:prstGeom>
          <a:solidFill>
            <a:srgbClr val="FFFFFF"/>
          </a:solidFill>
          <a:ln/>
        </p:spPr>
      </p:sp>
      <p:sp>
        <p:nvSpPr>
          <p:cNvPr id="6" name="Text 4"/>
          <p:cNvSpPr/>
          <p:nvPr/>
        </p:nvSpPr>
        <p:spPr>
          <a:xfrm>
            <a:off x="1171575" y="2136732"/>
            <a:ext cx="2982468" cy="428625"/>
          </a:xfrm>
          <a:prstGeom prst="rect">
            <a:avLst/>
          </a:prstGeom>
          <a:noFill/>
          <a:ln/>
        </p:spPr>
        <p:txBody>
          <a:bodyPr wrap="square" lIns="25400" tIns="25400" rIns="25400" bIns="25400" rtlCol="0" anchor="t">
            <a:normAutofit/>
          </a:bodyPr>
          <a:lstStyle/>
          <a:p>
            <a:pPr algn="l" indent="0" marL="0">
              <a:buNone/>
            </a:pPr>
            <a:r>
              <a:rPr lang="en-US" sz="2550" dirty="0">
                <a:solidFill>
                  <a:srgbClr val="F0EEEA"/>
                </a:solidFill>
                <a:latin typeface="Cormorant Garamond" pitchFamily="34" charset="0"/>
                <a:ea typeface="Cormorant Garamond" pitchFamily="34" charset="-122"/>
                <a:cs typeface="Cormorant Garamond" pitchFamily="34" charset="-120"/>
              </a:rPr>
              <a:t>01</a:t>
            </a:r>
            <a:endParaRPr lang="en-US" sz="2550" dirty="0"/>
          </a:p>
        </p:txBody>
      </p:sp>
      <p:sp>
        <p:nvSpPr>
          <p:cNvPr id="7" name="Text 5"/>
          <p:cNvSpPr/>
          <p:nvPr/>
        </p:nvSpPr>
        <p:spPr>
          <a:xfrm>
            <a:off x="1171575" y="2641557"/>
            <a:ext cx="2982468" cy="238125"/>
          </a:xfrm>
          <a:prstGeom prst="rect">
            <a:avLst/>
          </a:prstGeom>
          <a:noFill/>
          <a:ln/>
        </p:spPr>
        <p:txBody>
          <a:bodyPr wrap="square" lIns="25400" tIns="25400" rIns="25400" bIns="25400" rtlCol="0" anchor="t">
            <a:normAutofit/>
          </a:bodyPr>
          <a:lstStyle/>
          <a:p>
            <a:pPr algn="l" indent="0" marL="0">
              <a:lnSpc>
                <a:spcPct val="135000"/>
              </a:lnSpc>
              <a:buNone/>
            </a:pPr>
            <a:r>
              <a:rPr lang="en-US" sz="1200" b="1" spc="60" kern="0" dirty="0">
                <a:solidFill>
                  <a:srgbClr val="1A1A1A"/>
                </a:solidFill>
                <a:latin typeface="Libre Franklin" pitchFamily="34" charset="0"/>
                <a:ea typeface="Libre Franklin" pitchFamily="34" charset="-122"/>
                <a:cs typeface="Libre Franklin" pitchFamily="34" charset="-120"/>
              </a:rPr>
              <a:t>ACQUISITION</a:t>
            </a:r>
            <a:endParaRPr lang="en-US" sz="1200" dirty="0"/>
          </a:p>
        </p:txBody>
      </p:sp>
      <p:sp>
        <p:nvSpPr>
          <p:cNvPr id="8" name="Text 6"/>
          <p:cNvSpPr/>
          <p:nvPr/>
        </p:nvSpPr>
        <p:spPr>
          <a:xfrm>
            <a:off x="1171575" y="2927307"/>
            <a:ext cx="2982468" cy="514350"/>
          </a:xfrm>
          <a:prstGeom prst="rect">
            <a:avLst/>
          </a:prstGeom>
          <a:noFill/>
          <a:ln/>
        </p:spPr>
        <p:txBody>
          <a:bodyPr wrap="square" lIns="25400" tIns="25400" rIns="25400" bIns="25400" rtlCol="0" anchor="t">
            <a:normAutofit/>
          </a:bodyPr>
          <a:lstStyle/>
          <a:p>
            <a:pPr algn="l" indent="0" marL="0">
              <a:lnSpc>
                <a:spcPct val="160000"/>
              </a:lnSpc>
              <a:buNone/>
            </a:pPr>
            <a:r>
              <a:rPr lang="en-US" sz="1200" dirty="0">
                <a:solidFill>
                  <a:srgbClr val="555250"/>
                </a:solidFill>
                <a:latin typeface="Libre Franklin" pitchFamily="34" charset="0"/>
                <a:ea typeface="Libre Franklin" pitchFamily="34" charset="-122"/>
                <a:cs typeface="Libre Franklin" pitchFamily="34" charset="-120"/>
              </a:rPr>
              <a:t>Buyer-side BBJ &amp; ACJ representation and pre-purchase inspection management.</a:t>
            </a:r>
            <a:endParaRPr lang="en-US" sz="1200" dirty="0"/>
          </a:p>
        </p:txBody>
      </p:sp>
      <p:sp>
        <p:nvSpPr>
          <p:cNvPr id="9" name="Shape 7"/>
          <p:cNvSpPr/>
          <p:nvPr/>
        </p:nvSpPr>
        <p:spPr>
          <a:xfrm>
            <a:off x="4362450" y="1908132"/>
            <a:ext cx="3467100" cy="1938337"/>
          </a:xfrm>
          <a:prstGeom prst="rect">
            <a:avLst/>
          </a:prstGeom>
          <a:solidFill>
            <a:srgbClr val="FFFFFF"/>
          </a:solidFill>
          <a:ln/>
        </p:spPr>
      </p:sp>
      <p:sp>
        <p:nvSpPr>
          <p:cNvPr id="10" name="Text 8"/>
          <p:cNvSpPr/>
          <p:nvPr/>
        </p:nvSpPr>
        <p:spPr>
          <a:xfrm>
            <a:off x="4648200" y="2136694"/>
            <a:ext cx="2982468" cy="428625"/>
          </a:xfrm>
          <a:prstGeom prst="rect">
            <a:avLst/>
          </a:prstGeom>
          <a:noFill/>
          <a:ln/>
        </p:spPr>
        <p:txBody>
          <a:bodyPr wrap="square" lIns="25400" tIns="25400" rIns="25400" bIns="25400" rtlCol="0" anchor="t">
            <a:normAutofit/>
          </a:bodyPr>
          <a:lstStyle/>
          <a:p>
            <a:pPr algn="l" indent="0" marL="0">
              <a:buNone/>
            </a:pPr>
            <a:r>
              <a:rPr lang="en-US" sz="2550" dirty="0">
                <a:solidFill>
                  <a:srgbClr val="F0EEEA"/>
                </a:solidFill>
                <a:latin typeface="Cormorant Garamond" pitchFamily="34" charset="0"/>
                <a:ea typeface="Cormorant Garamond" pitchFamily="34" charset="-122"/>
                <a:cs typeface="Cormorant Garamond" pitchFamily="34" charset="-120"/>
              </a:rPr>
              <a:t>02</a:t>
            </a:r>
            <a:endParaRPr lang="en-US" sz="2550" dirty="0"/>
          </a:p>
        </p:txBody>
      </p:sp>
      <p:sp>
        <p:nvSpPr>
          <p:cNvPr id="11" name="Text 9"/>
          <p:cNvSpPr/>
          <p:nvPr/>
        </p:nvSpPr>
        <p:spPr>
          <a:xfrm>
            <a:off x="4648200" y="2641519"/>
            <a:ext cx="2982468" cy="238125"/>
          </a:xfrm>
          <a:prstGeom prst="rect">
            <a:avLst/>
          </a:prstGeom>
          <a:noFill/>
          <a:ln/>
        </p:spPr>
        <p:txBody>
          <a:bodyPr wrap="square" lIns="25400" tIns="25400" rIns="25400" bIns="25400" rtlCol="0" anchor="t">
            <a:normAutofit/>
          </a:bodyPr>
          <a:lstStyle/>
          <a:p>
            <a:pPr algn="l" indent="0" marL="0">
              <a:lnSpc>
                <a:spcPct val="135000"/>
              </a:lnSpc>
              <a:buNone/>
            </a:pPr>
            <a:r>
              <a:rPr lang="en-US" sz="1200" b="1" spc="60" kern="0" dirty="0">
                <a:solidFill>
                  <a:srgbClr val="1A1A1A"/>
                </a:solidFill>
                <a:latin typeface="Libre Franklin" pitchFamily="34" charset="0"/>
                <a:ea typeface="Libre Franklin" pitchFamily="34" charset="-122"/>
                <a:cs typeface="Libre Franklin" pitchFamily="34" charset="-120"/>
              </a:rPr>
              <a:t>COMPLETIONS</a:t>
            </a:r>
            <a:endParaRPr lang="en-US" sz="1200" dirty="0"/>
          </a:p>
        </p:txBody>
      </p:sp>
      <p:sp>
        <p:nvSpPr>
          <p:cNvPr id="12" name="Text 10"/>
          <p:cNvSpPr/>
          <p:nvPr/>
        </p:nvSpPr>
        <p:spPr>
          <a:xfrm>
            <a:off x="4648200" y="2927269"/>
            <a:ext cx="2982468" cy="514350"/>
          </a:xfrm>
          <a:prstGeom prst="rect">
            <a:avLst/>
          </a:prstGeom>
          <a:noFill/>
          <a:ln/>
        </p:spPr>
        <p:txBody>
          <a:bodyPr wrap="square" lIns="25400" tIns="25400" rIns="25400" bIns="25400" rtlCol="0" anchor="t">
            <a:normAutofit/>
          </a:bodyPr>
          <a:lstStyle/>
          <a:p>
            <a:pPr algn="l" indent="0" marL="0">
              <a:lnSpc>
                <a:spcPct val="160000"/>
              </a:lnSpc>
              <a:buNone/>
            </a:pPr>
            <a:r>
              <a:rPr lang="en-US" sz="1200" dirty="0">
                <a:solidFill>
                  <a:srgbClr val="555250"/>
                </a:solidFill>
                <a:latin typeface="Libre Franklin" pitchFamily="34" charset="0"/>
                <a:ea typeface="Libre Franklin" pitchFamily="34" charset="-122"/>
                <a:cs typeface="Libre Franklin" pitchFamily="34" charset="-120"/>
              </a:rPr>
              <a:t>Completion management protecting schedule, budget, and specification.</a:t>
            </a:r>
            <a:endParaRPr lang="en-US" sz="1200" dirty="0"/>
          </a:p>
        </p:txBody>
      </p:sp>
      <p:sp>
        <p:nvSpPr>
          <p:cNvPr id="13" name="Shape 11"/>
          <p:cNvSpPr/>
          <p:nvPr/>
        </p:nvSpPr>
        <p:spPr>
          <a:xfrm>
            <a:off x="7839075" y="1908094"/>
            <a:ext cx="3467100" cy="1938337"/>
          </a:xfrm>
          <a:prstGeom prst="rect">
            <a:avLst/>
          </a:prstGeom>
          <a:solidFill>
            <a:srgbClr val="FFFFFF"/>
          </a:solidFill>
          <a:ln/>
        </p:spPr>
      </p:sp>
      <p:sp>
        <p:nvSpPr>
          <p:cNvPr id="14" name="Text 12"/>
          <p:cNvSpPr/>
          <p:nvPr/>
        </p:nvSpPr>
        <p:spPr>
          <a:xfrm>
            <a:off x="8124825" y="2136694"/>
            <a:ext cx="2982468" cy="428625"/>
          </a:xfrm>
          <a:prstGeom prst="rect">
            <a:avLst/>
          </a:prstGeom>
          <a:noFill/>
          <a:ln/>
        </p:spPr>
        <p:txBody>
          <a:bodyPr wrap="square" lIns="25400" tIns="25400" rIns="25400" bIns="25400" rtlCol="0" anchor="t">
            <a:normAutofit/>
          </a:bodyPr>
          <a:lstStyle/>
          <a:p>
            <a:pPr algn="l" indent="0" marL="0">
              <a:buNone/>
            </a:pPr>
            <a:r>
              <a:rPr lang="en-US" sz="2550" dirty="0">
                <a:solidFill>
                  <a:srgbClr val="F0EEEA"/>
                </a:solidFill>
                <a:latin typeface="Cormorant Garamond" pitchFamily="34" charset="0"/>
                <a:ea typeface="Cormorant Garamond" pitchFamily="34" charset="-122"/>
                <a:cs typeface="Cormorant Garamond" pitchFamily="34" charset="-120"/>
              </a:rPr>
              <a:t>03</a:t>
            </a:r>
            <a:endParaRPr lang="en-US" sz="2550" dirty="0"/>
          </a:p>
        </p:txBody>
      </p:sp>
      <p:sp>
        <p:nvSpPr>
          <p:cNvPr id="15" name="Text 13"/>
          <p:cNvSpPr/>
          <p:nvPr/>
        </p:nvSpPr>
        <p:spPr>
          <a:xfrm>
            <a:off x="8124825" y="2641519"/>
            <a:ext cx="2982468" cy="238125"/>
          </a:xfrm>
          <a:prstGeom prst="rect">
            <a:avLst/>
          </a:prstGeom>
          <a:noFill/>
          <a:ln/>
        </p:spPr>
        <p:txBody>
          <a:bodyPr wrap="square" lIns="25400" tIns="25400" rIns="25400" bIns="25400" rtlCol="0" anchor="t">
            <a:normAutofit/>
          </a:bodyPr>
          <a:lstStyle/>
          <a:p>
            <a:pPr algn="l" indent="0" marL="0">
              <a:lnSpc>
                <a:spcPct val="135000"/>
              </a:lnSpc>
              <a:buNone/>
            </a:pPr>
            <a:r>
              <a:rPr lang="en-US" sz="1200" b="1" spc="60" kern="0" dirty="0">
                <a:solidFill>
                  <a:srgbClr val="1A1A1A"/>
                </a:solidFill>
                <a:latin typeface="Libre Franklin" pitchFamily="34" charset="0"/>
                <a:ea typeface="Libre Franklin" pitchFamily="34" charset="-122"/>
                <a:cs typeface="Libre Franklin" pitchFamily="34" charset="-120"/>
              </a:rPr>
              <a:t>INTERIORS</a:t>
            </a:r>
            <a:endParaRPr lang="en-US" sz="1200" dirty="0"/>
          </a:p>
        </p:txBody>
      </p:sp>
      <p:sp>
        <p:nvSpPr>
          <p:cNvPr id="16" name="Text 14"/>
          <p:cNvSpPr/>
          <p:nvPr/>
        </p:nvSpPr>
        <p:spPr>
          <a:xfrm>
            <a:off x="8124825" y="2927231"/>
            <a:ext cx="2982468" cy="514350"/>
          </a:xfrm>
          <a:prstGeom prst="rect">
            <a:avLst/>
          </a:prstGeom>
          <a:noFill/>
          <a:ln/>
        </p:spPr>
        <p:txBody>
          <a:bodyPr wrap="square" lIns="25400" tIns="25400" rIns="25400" bIns="25400" rtlCol="0" anchor="t">
            <a:normAutofit/>
          </a:bodyPr>
          <a:lstStyle/>
          <a:p>
            <a:pPr algn="l" indent="0" marL="0">
              <a:lnSpc>
                <a:spcPct val="160000"/>
              </a:lnSpc>
              <a:buNone/>
            </a:pPr>
            <a:r>
              <a:rPr lang="en-US" sz="1200" dirty="0">
                <a:solidFill>
                  <a:srgbClr val="555250"/>
                </a:solidFill>
                <a:latin typeface="Libre Franklin" pitchFamily="34" charset="0"/>
                <a:ea typeface="Libre Franklin" pitchFamily="34" charset="-122"/>
                <a:cs typeface="Libre Franklin" pitchFamily="34" charset="-120"/>
              </a:rPr>
              <a:t>VVIP interior design from concept to FAA-approved, certified cabin.</a:t>
            </a:r>
            <a:endParaRPr lang="en-US" sz="1200" dirty="0"/>
          </a:p>
        </p:txBody>
      </p:sp>
      <p:sp>
        <p:nvSpPr>
          <p:cNvPr id="17" name="Shape 15"/>
          <p:cNvSpPr/>
          <p:nvPr/>
        </p:nvSpPr>
        <p:spPr>
          <a:xfrm>
            <a:off x="885825" y="3855919"/>
            <a:ext cx="3467100" cy="1938338"/>
          </a:xfrm>
          <a:prstGeom prst="rect">
            <a:avLst/>
          </a:prstGeom>
          <a:solidFill>
            <a:srgbClr val="FFFFFF"/>
          </a:solidFill>
          <a:ln/>
        </p:spPr>
      </p:sp>
      <p:sp>
        <p:nvSpPr>
          <p:cNvPr id="18" name="Text 16"/>
          <p:cNvSpPr/>
          <p:nvPr/>
        </p:nvSpPr>
        <p:spPr>
          <a:xfrm>
            <a:off x="1171575" y="4084519"/>
            <a:ext cx="2982468" cy="428625"/>
          </a:xfrm>
          <a:prstGeom prst="rect">
            <a:avLst/>
          </a:prstGeom>
          <a:noFill/>
          <a:ln/>
        </p:spPr>
        <p:txBody>
          <a:bodyPr wrap="square" lIns="25400" tIns="25400" rIns="25400" bIns="25400" rtlCol="0" anchor="t">
            <a:normAutofit/>
          </a:bodyPr>
          <a:lstStyle/>
          <a:p>
            <a:pPr algn="l" indent="0" marL="0">
              <a:buNone/>
            </a:pPr>
            <a:r>
              <a:rPr lang="en-US" sz="2550" dirty="0">
                <a:solidFill>
                  <a:srgbClr val="F0EEEA"/>
                </a:solidFill>
                <a:latin typeface="Cormorant Garamond" pitchFamily="34" charset="0"/>
                <a:ea typeface="Cormorant Garamond" pitchFamily="34" charset="-122"/>
                <a:cs typeface="Cormorant Garamond" pitchFamily="34" charset="-120"/>
              </a:rPr>
              <a:t>04</a:t>
            </a:r>
            <a:endParaRPr lang="en-US" sz="2550" dirty="0"/>
          </a:p>
        </p:txBody>
      </p:sp>
      <p:sp>
        <p:nvSpPr>
          <p:cNvPr id="19" name="Text 17"/>
          <p:cNvSpPr/>
          <p:nvPr/>
        </p:nvSpPr>
        <p:spPr>
          <a:xfrm>
            <a:off x="1171575" y="4589344"/>
            <a:ext cx="2982468" cy="238125"/>
          </a:xfrm>
          <a:prstGeom prst="rect">
            <a:avLst/>
          </a:prstGeom>
          <a:noFill/>
          <a:ln/>
        </p:spPr>
        <p:txBody>
          <a:bodyPr wrap="square" lIns="25400" tIns="25400" rIns="25400" bIns="25400" rtlCol="0" anchor="t">
            <a:normAutofit/>
          </a:bodyPr>
          <a:lstStyle/>
          <a:p>
            <a:pPr algn="l" indent="0" marL="0">
              <a:lnSpc>
                <a:spcPct val="135000"/>
              </a:lnSpc>
              <a:buNone/>
            </a:pPr>
            <a:r>
              <a:rPr lang="en-US" sz="1200" b="1" spc="60" kern="0" dirty="0">
                <a:solidFill>
                  <a:srgbClr val="1A1A1A"/>
                </a:solidFill>
                <a:latin typeface="Libre Franklin" pitchFamily="34" charset="0"/>
                <a:ea typeface="Libre Franklin" pitchFamily="34" charset="-122"/>
                <a:cs typeface="Libre Franklin" pitchFamily="34" charset="-120"/>
              </a:rPr>
              <a:t>ASSET MANAGEMENT</a:t>
            </a:r>
            <a:endParaRPr lang="en-US" sz="1200" dirty="0"/>
          </a:p>
        </p:txBody>
      </p:sp>
      <p:sp>
        <p:nvSpPr>
          <p:cNvPr id="20" name="Text 18"/>
          <p:cNvSpPr/>
          <p:nvPr/>
        </p:nvSpPr>
        <p:spPr>
          <a:xfrm>
            <a:off x="1171575" y="4875094"/>
            <a:ext cx="2982468" cy="514350"/>
          </a:xfrm>
          <a:prstGeom prst="rect">
            <a:avLst/>
          </a:prstGeom>
          <a:noFill/>
          <a:ln/>
        </p:spPr>
        <p:txBody>
          <a:bodyPr wrap="square" lIns="25400" tIns="25400" rIns="25400" bIns="25400" rtlCol="0" anchor="t">
            <a:normAutofit/>
          </a:bodyPr>
          <a:lstStyle/>
          <a:p>
            <a:pPr algn="l" indent="0" marL="0">
              <a:lnSpc>
                <a:spcPct val="160000"/>
              </a:lnSpc>
              <a:buNone/>
            </a:pPr>
            <a:r>
              <a:rPr lang="en-US" sz="1200" dirty="0">
                <a:solidFill>
                  <a:srgbClr val="555250"/>
                </a:solidFill>
                <a:latin typeface="Libre Franklin" pitchFamily="34" charset="0"/>
                <a:ea typeface="Libre Franklin" pitchFamily="34" charset="-122"/>
                <a:cs typeface="Libre Franklin" pitchFamily="34" charset="-120"/>
              </a:rPr>
              <a:t>Airworthiness oversight, records, and value reporting for owners.</a:t>
            </a:r>
            <a:endParaRPr lang="en-US" sz="1200" dirty="0"/>
          </a:p>
        </p:txBody>
      </p:sp>
      <p:sp>
        <p:nvSpPr>
          <p:cNvPr id="21" name="Shape 19"/>
          <p:cNvSpPr/>
          <p:nvPr/>
        </p:nvSpPr>
        <p:spPr>
          <a:xfrm>
            <a:off x="4362450" y="3855882"/>
            <a:ext cx="3467100" cy="1938338"/>
          </a:xfrm>
          <a:prstGeom prst="rect">
            <a:avLst/>
          </a:prstGeom>
          <a:solidFill>
            <a:srgbClr val="FFFFFF"/>
          </a:solidFill>
          <a:ln/>
        </p:spPr>
      </p:sp>
      <p:sp>
        <p:nvSpPr>
          <p:cNvPr id="22" name="Text 20"/>
          <p:cNvSpPr/>
          <p:nvPr/>
        </p:nvSpPr>
        <p:spPr>
          <a:xfrm>
            <a:off x="4648200" y="4084482"/>
            <a:ext cx="2982468" cy="428625"/>
          </a:xfrm>
          <a:prstGeom prst="rect">
            <a:avLst/>
          </a:prstGeom>
          <a:noFill/>
          <a:ln/>
        </p:spPr>
        <p:txBody>
          <a:bodyPr wrap="square" lIns="25400" tIns="25400" rIns="25400" bIns="25400" rtlCol="0" anchor="t">
            <a:normAutofit/>
          </a:bodyPr>
          <a:lstStyle/>
          <a:p>
            <a:pPr algn="l" indent="0" marL="0">
              <a:buNone/>
            </a:pPr>
            <a:r>
              <a:rPr lang="en-US" sz="2550" dirty="0">
                <a:solidFill>
                  <a:srgbClr val="F0EEEA"/>
                </a:solidFill>
                <a:latin typeface="Cormorant Garamond" pitchFamily="34" charset="0"/>
                <a:ea typeface="Cormorant Garamond" pitchFamily="34" charset="-122"/>
                <a:cs typeface="Cormorant Garamond" pitchFamily="34" charset="-120"/>
              </a:rPr>
              <a:t>05</a:t>
            </a:r>
            <a:endParaRPr lang="en-US" sz="2550" dirty="0"/>
          </a:p>
        </p:txBody>
      </p:sp>
      <p:sp>
        <p:nvSpPr>
          <p:cNvPr id="23" name="Text 21"/>
          <p:cNvSpPr/>
          <p:nvPr/>
        </p:nvSpPr>
        <p:spPr>
          <a:xfrm>
            <a:off x="4648200" y="4589307"/>
            <a:ext cx="2982468" cy="238125"/>
          </a:xfrm>
          <a:prstGeom prst="rect">
            <a:avLst/>
          </a:prstGeom>
          <a:noFill/>
          <a:ln/>
        </p:spPr>
        <p:txBody>
          <a:bodyPr wrap="square" lIns="25400" tIns="25400" rIns="25400" bIns="25400" rtlCol="0" anchor="t">
            <a:normAutofit/>
          </a:bodyPr>
          <a:lstStyle/>
          <a:p>
            <a:pPr algn="l" indent="0" marL="0">
              <a:lnSpc>
                <a:spcPct val="135000"/>
              </a:lnSpc>
              <a:buNone/>
            </a:pPr>
            <a:r>
              <a:rPr lang="en-US" sz="1200" b="1" spc="60" kern="0" dirty="0">
                <a:solidFill>
                  <a:srgbClr val="1A1A1A"/>
                </a:solidFill>
                <a:latin typeface="Libre Franklin" pitchFamily="34" charset="0"/>
                <a:ea typeface="Libre Franklin" pitchFamily="34" charset="-122"/>
                <a:cs typeface="Libre Franklin" pitchFamily="34" charset="-120"/>
              </a:rPr>
              <a:t>LEASE &amp; REDELIVERY</a:t>
            </a:r>
            <a:endParaRPr lang="en-US" sz="1200" dirty="0"/>
          </a:p>
        </p:txBody>
      </p:sp>
      <p:sp>
        <p:nvSpPr>
          <p:cNvPr id="24" name="Text 22"/>
          <p:cNvSpPr/>
          <p:nvPr/>
        </p:nvSpPr>
        <p:spPr>
          <a:xfrm>
            <a:off x="4648200" y="4875057"/>
            <a:ext cx="2982468" cy="514350"/>
          </a:xfrm>
          <a:prstGeom prst="rect">
            <a:avLst/>
          </a:prstGeom>
          <a:noFill/>
          <a:ln/>
        </p:spPr>
        <p:txBody>
          <a:bodyPr wrap="square" lIns="25400" tIns="25400" rIns="25400" bIns="25400" rtlCol="0" anchor="t">
            <a:normAutofit/>
          </a:bodyPr>
          <a:lstStyle/>
          <a:p>
            <a:pPr algn="l" indent="0" marL="0">
              <a:lnSpc>
                <a:spcPct val="160000"/>
              </a:lnSpc>
              <a:buNone/>
            </a:pPr>
            <a:r>
              <a:rPr lang="en-US" sz="1200" dirty="0">
                <a:solidFill>
                  <a:srgbClr val="555250"/>
                </a:solidFill>
                <a:latin typeface="Libre Franklin" pitchFamily="34" charset="0"/>
                <a:ea typeface="Libre Franklin" pitchFamily="34" charset="-122"/>
                <a:cs typeface="Libre Franklin" pitchFamily="34" charset="-120"/>
              </a:rPr>
              <a:t>Independent technical representation through lease transitions.</a:t>
            </a:r>
            <a:endParaRPr lang="en-US" sz="1200" dirty="0"/>
          </a:p>
        </p:txBody>
      </p:sp>
      <p:sp>
        <p:nvSpPr>
          <p:cNvPr id="25" name="Shape 23"/>
          <p:cNvSpPr/>
          <p:nvPr/>
        </p:nvSpPr>
        <p:spPr>
          <a:xfrm>
            <a:off x="7839075" y="3855882"/>
            <a:ext cx="3467100" cy="1938338"/>
          </a:xfrm>
          <a:prstGeom prst="rect">
            <a:avLst/>
          </a:prstGeom>
          <a:solidFill>
            <a:srgbClr val="FFFFFF"/>
          </a:solidFill>
          <a:ln/>
        </p:spPr>
      </p:sp>
      <p:sp>
        <p:nvSpPr>
          <p:cNvPr id="26" name="Text 24"/>
          <p:cNvSpPr/>
          <p:nvPr/>
        </p:nvSpPr>
        <p:spPr>
          <a:xfrm>
            <a:off x="8124825" y="4084482"/>
            <a:ext cx="2982468" cy="428625"/>
          </a:xfrm>
          <a:prstGeom prst="rect">
            <a:avLst/>
          </a:prstGeom>
          <a:noFill/>
          <a:ln/>
        </p:spPr>
        <p:txBody>
          <a:bodyPr wrap="square" lIns="25400" tIns="25400" rIns="25400" bIns="25400" rtlCol="0" anchor="t">
            <a:normAutofit/>
          </a:bodyPr>
          <a:lstStyle/>
          <a:p>
            <a:pPr algn="l" indent="0" marL="0">
              <a:buNone/>
            </a:pPr>
            <a:r>
              <a:rPr lang="en-US" sz="2550" dirty="0">
                <a:solidFill>
                  <a:srgbClr val="F0EEEA"/>
                </a:solidFill>
                <a:latin typeface="Cormorant Garamond" pitchFamily="34" charset="0"/>
                <a:ea typeface="Cormorant Garamond" pitchFamily="34" charset="-122"/>
                <a:cs typeface="Cormorant Garamond" pitchFamily="34" charset="-120"/>
              </a:rPr>
              <a:t>06</a:t>
            </a:r>
            <a:endParaRPr lang="en-US" sz="2550" dirty="0"/>
          </a:p>
        </p:txBody>
      </p:sp>
      <p:sp>
        <p:nvSpPr>
          <p:cNvPr id="27" name="Text 25"/>
          <p:cNvSpPr/>
          <p:nvPr/>
        </p:nvSpPr>
        <p:spPr>
          <a:xfrm>
            <a:off x="8124825" y="4589307"/>
            <a:ext cx="2982468" cy="238125"/>
          </a:xfrm>
          <a:prstGeom prst="rect">
            <a:avLst/>
          </a:prstGeom>
          <a:noFill/>
          <a:ln/>
        </p:spPr>
        <p:txBody>
          <a:bodyPr wrap="square" lIns="25400" tIns="25400" rIns="25400" bIns="25400" rtlCol="0" anchor="t">
            <a:normAutofit/>
          </a:bodyPr>
          <a:lstStyle/>
          <a:p>
            <a:pPr algn="l" indent="0" marL="0">
              <a:lnSpc>
                <a:spcPct val="135000"/>
              </a:lnSpc>
              <a:buNone/>
            </a:pPr>
            <a:r>
              <a:rPr lang="en-US" sz="1200" b="1" spc="60" kern="0" dirty="0">
                <a:solidFill>
                  <a:srgbClr val="1A1A1A"/>
                </a:solidFill>
                <a:latin typeface="Libre Franklin" pitchFamily="34" charset="0"/>
                <a:ea typeface="Libre Franklin" pitchFamily="34" charset="-122"/>
                <a:cs typeface="Libre Franklin" pitchFamily="34" charset="-120"/>
              </a:rPr>
              <a:t>FAA &amp; DAR-T</a:t>
            </a:r>
            <a:endParaRPr lang="en-US" sz="1200" dirty="0"/>
          </a:p>
        </p:txBody>
      </p:sp>
      <p:sp>
        <p:nvSpPr>
          <p:cNvPr id="28" name="Text 26"/>
          <p:cNvSpPr/>
          <p:nvPr/>
        </p:nvSpPr>
        <p:spPr>
          <a:xfrm>
            <a:off x="8124825" y="4875057"/>
            <a:ext cx="2982468" cy="514350"/>
          </a:xfrm>
          <a:prstGeom prst="rect">
            <a:avLst/>
          </a:prstGeom>
          <a:noFill/>
          <a:ln/>
        </p:spPr>
        <p:txBody>
          <a:bodyPr wrap="square" lIns="25400" tIns="25400" rIns="25400" bIns="25400" rtlCol="0" anchor="t">
            <a:normAutofit/>
          </a:bodyPr>
          <a:lstStyle/>
          <a:p>
            <a:pPr algn="l" indent="0" marL="0">
              <a:lnSpc>
                <a:spcPct val="160000"/>
              </a:lnSpc>
              <a:buNone/>
            </a:pPr>
            <a:r>
              <a:rPr lang="en-US" sz="1200" dirty="0">
                <a:solidFill>
                  <a:srgbClr val="555250"/>
                </a:solidFill>
                <a:latin typeface="Libre Franklin" pitchFamily="34" charset="0"/>
                <a:ea typeface="Libre Franklin" pitchFamily="34" charset="-122"/>
                <a:cs typeface="Libre Franklin" pitchFamily="34" charset="-120"/>
              </a:rPr>
              <a:t>Airworthiness certification and export/import documentation.</a:t>
            </a:r>
            <a:endParaRPr lang="en-US" sz="1200" dirty="0"/>
          </a:p>
        </p:txBody>
      </p:sp>
      <p:sp>
        <p:nvSpPr>
          <p:cNvPr id="29" name="Shape 27"/>
          <p:cNvSpPr/>
          <p:nvPr/>
        </p:nvSpPr>
        <p:spPr>
          <a:xfrm>
            <a:off x="876300" y="6086475"/>
            <a:ext cx="10439400" cy="9525"/>
          </a:xfrm>
          <a:prstGeom prst="rect">
            <a:avLst/>
          </a:prstGeom>
          <a:solidFill>
            <a:srgbClr val="E4E2DE"/>
          </a:solidFill>
          <a:ln/>
        </p:spPr>
      </p:sp>
      <p:sp>
        <p:nvSpPr>
          <p:cNvPr id="30" name="Text 28"/>
          <p:cNvSpPr/>
          <p:nvPr/>
        </p:nvSpPr>
        <p:spPr>
          <a:xfrm>
            <a:off x="876300" y="6248400"/>
            <a:ext cx="2349847"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9A9890"/>
                </a:solidFill>
                <a:latin typeface="IBM Plex Mono" pitchFamily="34" charset="0"/>
                <a:ea typeface="IBM Plex Mono" pitchFamily="34" charset="-122"/>
                <a:cs typeface="IBM Plex Mono" pitchFamily="34" charset="-120"/>
              </a:rPr>
              <a:t>INTEGRAL AVIATION SOLUTIONS INC</a:t>
            </a:r>
            <a:endParaRPr lang="en-US" sz="825" dirty="0"/>
          </a:p>
        </p:txBody>
      </p:sp>
      <p:sp>
        <p:nvSpPr>
          <p:cNvPr id="31" name="Text 29"/>
          <p:cNvSpPr/>
          <p:nvPr/>
        </p:nvSpPr>
        <p:spPr>
          <a:xfrm>
            <a:off x="10849124" y="6248400"/>
            <a:ext cx="542776"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9A9890"/>
                </a:solidFill>
                <a:latin typeface="Libre Franklin" pitchFamily="34" charset="0"/>
                <a:ea typeface="Libre Franklin" pitchFamily="34" charset="-122"/>
                <a:cs typeface="Libre Franklin" pitchFamily="34" charset="-120"/>
              </a:rPr>
              <a:t>08 / 12</a:t>
            </a:r>
            <a:endParaRPr lang="en-US" sz="8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876300" y="742976"/>
            <a:ext cx="10752582" cy="200025"/>
          </a:xfrm>
          <a:prstGeom prst="rect">
            <a:avLst/>
          </a:prstGeom>
          <a:noFill/>
          <a:ln/>
        </p:spPr>
        <p:txBody>
          <a:bodyPr wrap="square" lIns="25400" tIns="25400" rIns="25400" bIns="25400" rtlCol="0" anchor="t">
            <a:normAutofit/>
          </a:bodyPr>
          <a:lstStyle/>
          <a:p>
            <a:pPr algn="l" indent="0" marL="0">
              <a:buNone/>
            </a:pPr>
            <a:r>
              <a:rPr lang="en-US" sz="1050" spc="420" kern="0" dirty="0">
                <a:solidFill>
                  <a:srgbClr val="A8A8A0"/>
                </a:solidFill>
                <a:latin typeface="Libre Franklin" pitchFamily="34" charset="0"/>
                <a:ea typeface="Libre Franklin" pitchFamily="34" charset="-122"/>
                <a:cs typeface="Libre Franklin" pitchFamily="34" charset="-120"/>
              </a:rPr>
              <a:t>YOUR ACQUISITION JOURNEY</a:t>
            </a:r>
            <a:endParaRPr lang="en-US" sz="1050" dirty="0"/>
          </a:p>
        </p:txBody>
      </p:sp>
      <p:sp>
        <p:nvSpPr>
          <p:cNvPr id="3" name="Text 1"/>
          <p:cNvSpPr/>
          <p:nvPr/>
        </p:nvSpPr>
        <p:spPr>
          <a:xfrm>
            <a:off x="876300" y="1038800"/>
            <a:ext cx="10752582" cy="514350"/>
          </a:xfrm>
          <a:prstGeom prst="rect">
            <a:avLst/>
          </a:prstGeom>
          <a:noFill/>
          <a:ln/>
        </p:spPr>
        <p:txBody>
          <a:bodyPr wrap="square" lIns="25400" tIns="25400" rIns="25400" bIns="25400" rtlCol="0" anchor="t">
            <a:normAutofit/>
          </a:bodyPr>
          <a:lstStyle/>
          <a:p>
            <a:pPr algn="l" indent="0" marL="0">
              <a:lnSpc>
                <a:spcPct val="110000"/>
              </a:lnSpc>
              <a:buNone/>
            </a:pPr>
            <a:r>
              <a:rPr lang="en-US" sz="3450" dirty="0">
                <a:solidFill>
                  <a:srgbClr val="1A1A1A"/>
                </a:solidFill>
                <a:latin typeface="Cormorant Garamond" pitchFamily="34" charset="0"/>
                <a:ea typeface="Cormorant Garamond" pitchFamily="34" charset="-122"/>
                <a:cs typeface="Cormorant Garamond" pitchFamily="34" charset="-120"/>
              </a:rPr>
              <a:t>How We Work </a:t>
            </a:r>
            <a:pPr algn="l" indent="0" marL="0">
              <a:lnSpc>
                <a:spcPct val="110000"/>
              </a:lnSpc>
              <a:buNone/>
            </a:pPr>
            <a:r>
              <a:rPr lang="en-US" sz="3450" i="1" dirty="0">
                <a:solidFill>
                  <a:srgbClr val="A8A8A0"/>
                </a:solidFill>
                <a:latin typeface="Cormorant Garamond" pitchFamily="34" charset="0"/>
                <a:ea typeface="Cormorant Garamond" pitchFamily="34" charset="-122"/>
                <a:cs typeface="Cormorant Garamond" pitchFamily="34" charset="-120"/>
              </a:rPr>
              <a:t>With You</a:t>
            </a:r>
            <a:endParaRPr lang="en-US" sz="3450" dirty="0"/>
          </a:p>
        </p:txBody>
      </p:sp>
      <p:sp>
        <p:nvSpPr>
          <p:cNvPr id="4" name="Shape 2"/>
          <p:cNvSpPr/>
          <p:nvPr/>
        </p:nvSpPr>
        <p:spPr>
          <a:xfrm>
            <a:off x="876300" y="1898645"/>
            <a:ext cx="10439400" cy="4019550"/>
          </a:xfrm>
          <a:prstGeom prst="rect">
            <a:avLst/>
          </a:prstGeom>
          <a:solidFill>
            <a:srgbClr val="E4E2DE">
              <a:alpha val="98000"/>
            </a:srgbClr>
          </a:solidFill>
          <a:ln w="9525">
            <a:solidFill>
              <a:srgbClr val="E4E2DE">
                <a:alpha val="98000"/>
              </a:srgbClr>
            </a:solidFill>
            <a:prstDash val="solid"/>
          </a:ln>
        </p:spPr>
      </p:sp>
      <p:sp>
        <p:nvSpPr>
          <p:cNvPr id="5" name="Shape 3"/>
          <p:cNvSpPr/>
          <p:nvPr/>
        </p:nvSpPr>
        <p:spPr>
          <a:xfrm>
            <a:off x="885825" y="1908170"/>
            <a:ext cx="2597944" cy="4000500"/>
          </a:xfrm>
          <a:prstGeom prst="rect">
            <a:avLst/>
          </a:prstGeom>
          <a:solidFill>
            <a:srgbClr val="FFFFFF"/>
          </a:solidFill>
          <a:ln/>
        </p:spPr>
      </p:sp>
      <p:sp>
        <p:nvSpPr>
          <p:cNvPr id="6" name="Text 4"/>
          <p:cNvSpPr/>
          <p:nvPr/>
        </p:nvSpPr>
        <p:spPr>
          <a:xfrm>
            <a:off x="1133475" y="2193920"/>
            <a:ext cx="2178844" cy="180975"/>
          </a:xfrm>
          <a:prstGeom prst="rect">
            <a:avLst/>
          </a:prstGeom>
          <a:noFill/>
          <a:ln/>
        </p:spPr>
        <p:txBody>
          <a:bodyPr wrap="square" lIns="25400" tIns="25400" rIns="25400" bIns="25400" rtlCol="0" anchor="t">
            <a:normAutofit/>
          </a:bodyPr>
          <a:lstStyle/>
          <a:p>
            <a:pPr algn="l" indent="0" marL="0">
              <a:buNone/>
            </a:pPr>
            <a:r>
              <a:rPr lang="en-US" sz="900" spc="90" kern="0" dirty="0">
                <a:solidFill>
                  <a:srgbClr val="A8A8A0"/>
                </a:solidFill>
                <a:latin typeface="IBM Plex Mono" pitchFamily="34" charset="0"/>
                <a:ea typeface="IBM Plex Mono" pitchFamily="34" charset="-122"/>
                <a:cs typeface="IBM Plex Mono" pitchFamily="34" charset="-120"/>
              </a:rPr>
              <a:t>STEP 01</a:t>
            </a:r>
            <a:endParaRPr lang="en-US" sz="900" dirty="0"/>
          </a:p>
        </p:txBody>
      </p:sp>
      <p:sp>
        <p:nvSpPr>
          <p:cNvPr id="7" name="Text 5"/>
          <p:cNvSpPr/>
          <p:nvPr/>
        </p:nvSpPr>
        <p:spPr>
          <a:xfrm>
            <a:off x="1133475" y="2470145"/>
            <a:ext cx="2178844" cy="304800"/>
          </a:xfrm>
          <a:prstGeom prst="rect">
            <a:avLst/>
          </a:prstGeom>
          <a:noFill/>
          <a:ln/>
        </p:spPr>
        <p:txBody>
          <a:bodyPr wrap="square" lIns="25400" tIns="25400" rIns="25400" bIns="25400" rtlCol="0" anchor="t">
            <a:normAutofit/>
          </a:bodyPr>
          <a:lstStyle/>
          <a:p>
            <a:pPr algn="l" indent="0" marL="0">
              <a:lnSpc>
                <a:spcPct val="120000"/>
              </a:lnSpc>
              <a:buNone/>
            </a:pPr>
            <a:r>
              <a:rPr lang="en-US" sz="1800" dirty="0">
                <a:solidFill>
                  <a:srgbClr val="1A1A1A"/>
                </a:solidFill>
                <a:latin typeface="Cormorant Garamond" pitchFamily="34" charset="0"/>
                <a:ea typeface="Cormorant Garamond" pitchFamily="34" charset="-122"/>
                <a:cs typeface="Cormorant Garamond" pitchFamily="34" charset="-120"/>
              </a:rPr>
              <a:t>Confidential Call</a:t>
            </a:r>
            <a:endParaRPr lang="en-US" sz="1800" dirty="0"/>
          </a:p>
        </p:txBody>
      </p:sp>
      <p:sp>
        <p:nvSpPr>
          <p:cNvPr id="8" name="Shape 6"/>
          <p:cNvSpPr/>
          <p:nvPr/>
        </p:nvSpPr>
        <p:spPr>
          <a:xfrm>
            <a:off x="1133475" y="2965445"/>
            <a:ext cx="266700" cy="9525"/>
          </a:xfrm>
          <a:prstGeom prst="rect">
            <a:avLst/>
          </a:prstGeom>
          <a:solidFill>
            <a:srgbClr val="A8A8A0"/>
          </a:solidFill>
          <a:ln/>
        </p:spPr>
      </p:sp>
      <p:sp>
        <p:nvSpPr>
          <p:cNvPr id="9" name="Text 7"/>
          <p:cNvSpPr/>
          <p:nvPr/>
        </p:nvSpPr>
        <p:spPr>
          <a:xfrm>
            <a:off x="1133475" y="2974932"/>
            <a:ext cx="2178844" cy="838200"/>
          </a:xfrm>
          <a:prstGeom prst="rect">
            <a:avLst/>
          </a:prstGeom>
          <a:noFill/>
          <a:ln/>
        </p:spPr>
        <p:txBody>
          <a:bodyPr wrap="square" lIns="25400" tIns="25400" rIns="25400" bIns="25400" rtlCol="0" anchor="t">
            <a:normAutofit/>
          </a:bodyPr>
          <a:lstStyle/>
          <a:p>
            <a:pPr algn="l" indent="0" marL="0">
              <a:lnSpc>
                <a:spcPct val="155000"/>
              </a:lnSpc>
              <a:buNone/>
            </a:pPr>
            <a:r>
              <a:rPr lang="en-US" sz="1050" dirty="0">
                <a:solidFill>
                  <a:srgbClr val="555250"/>
                </a:solidFill>
                <a:latin typeface="Libre Franklin" pitchFamily="34" charset="0"/>
                <a:ea typeface="Libre Franklin" pitchFamily="34" charset="-122"/>
                <a:cs typeface="Libre Franklin" pitchFamily="34" charset="-120"/>
              </a:rPr>
              <a:t>We listen. You describe the mission, the ambition, and the constraints — in complete confidence, with no obligation.</a:t>
            </a:r>
            <a:endParaRPr lang="en-US" sz="1050" dirty="0"/>
          </a:p>
        </p:txBody>
      </p:sp>
      <p:sp>
        <p:nvSpPr>
          <p:cNvPr id="10" name="Shape 8"/>
          <p:cNvSpPr/>
          <p:nvPr/>
        </p:nvSpPr>
        <p:spPr>
          <a:xfrm>
            <a:off x="3493294" y="1908132"/>
            <a:ext cx="2597944" cy="4000500"/>
          </a:xfrm>
          <a:prstGeom prst="rect">
            <a:avLst/>
          </a:prstGeom>
          <a:solidFill>
            <a:srgbClr val="FFFFFF"/>
          </a:solidFill>
          <a:ln/>
        </p:spPr>
      </p:sp>
      <p:sp>
        <p:nvSpPr>
          <p:cNvPr id="11" name="Text 9"/>
          <p:cNvSpPr/>
          <p:nvPr/>
        </p:nvSpPr>
        <p:spPr>
          <a:xfrm>
            <a:off x="3740944" y="2193882"/>
            <a:ext cx="2178844" cy="180975"/>
          </a:xfrm>
          <a:prstGeom prst="rect">
            <a:avLst/>
          </a:prstGeom>
          <a:noFill/>
          <a:ln/>
        </p:spPr>
        <p:txBody>
          <a:bodyPr wrap="square" lIns="25400" tIns="25400" rIns="25400" bIns="25400" rtlCol="0" anchor="t">
            <a:normAutofit/>
          </a:bodyPr>
          <a:lstStyle/>
          <a:p>
            <a:pPr algn="l" indent="0" marL="0">
              <a:buNone/>
            </a:pPr>
            <a:r>
              <a:rPr lang="en-US" sz="900" spc="90" kern="0" dirty="0">
                <a:solidFill>
                  <a:srgbClr val="A8A8A0"/>
                </a:solidFill>
                <a:latin typeface="IBM Plex Mono" pitchFamily="34" charset="0"/>
                <a:ea typeface="IBM Plex Mono" pitchFamily="34" charset="-122"/>
                <a:cs typeface="IBM Plex Mono" pitchFamily="34" charset="-120"/>
              </a:rPr>
              <a:t>STEP 02</a:t>
            </a:r>
            <a:endParaRPr lang="en-US" sz="900" dirty="0"/>
          </a:p>
        </p:txBody>
      </p:sp>
      <p:sp>
        <p:nvSpPr>
          <p:cNvPr id="12" name="Text 10"/>
          <p:cNvSpPr/>
          <p:nvPr/>
        </p:nvSpPr>
        <p:spPr>
          <a:xfrm>
            <a:off x="3740944" y="2470107"/>
            <a:ext cx="2178844" cy="304800"/>
          </a:xfrm>
          <a:prstGeom prst="rect">
            <a:avLst/>
          </a:prstGeom>
          <a:noFill/>
          <a:ln/>
        </p:spPr>
        <p:txBody>
          <a:bodyPr wrap="square" lIns="25400" tIns="25400" rIns="25400" bIns="25400" rtlCol="0" anchor="t">
            <a:normAutofit/>
          </a:bodyPr>
          <a:lstStyle/>
          <a:p>
            <a:pPr algn="l" indent="0" marL="0">
              <a:lnSpc>
                <a:spcPct val="120000"/>
              </a:lnSpc>
              <a:buNone/>
            </a:pPr>
            <a:r>
              <a:rPr lang="en-US" sz="1800" dirty="0">
                <a:solidFill>
                  <a:srgbClr val="1A1A1A"/>
                </a:solidFill>
                <a:latin typeface="Cormorant Garamond" pitchFamily="34" charset="0"/>
                <a:ea typeface="Cormorant Garamond" pitchFamily="34" charset="-122"/>
                <a:cs typeface="Cormorant Garamond" pitchFamily="34" charset="-120"/>
              </a:rPr>
              <a:t>Mission &amp; Mandate</a:t>
            </a:r>
            <a:endParaRPr lang="en-US" sz="1800" dirty="0"/>
          </a:p>
        </p:txBody>
      </p:sp>
      <p:sp>
        <p:nvSpPr>
          <p:cNvPr id="13" name="Shape 11"/>
          <p:cNvSpPr/>
          <p:nvPr/>
        </p:nvSpPr>
        <p:spPr>
          <a:xfrm>
            <a:off x="3740944" y="2965407"/>
            <a:ext cx="266700" cy="9525"/>
          </a:xfrm>
          <a:prstGeom prst="rect">
            <a:avLst/>
          </a:prstGeom>
          <a:solidFill>
            <a:srgbClr val="A8A8A0"/>
          </a:solidFill>
          <a:ln/>
        </p:spPr>
      </p:sp>
      <p:sp>
        <p:nvSpPr>
          <p:cNvPr id="14" name="Text 12"/>
          <p:cNvSpPr/>
          <p:nvPr/>
        </p:nvSpPr>
        <p:spPr>
          <a:xfrm>
            <a:off x="3740944" y="2974932"/>
            <a:ext cx="2178844" cy="838200"/>
          </a:xfrm>
          <a:prstGeom prst="rect">
            <a:avLst/>
          </a:prstGeom>
          <a:noFill/>
          <a:ln/>
        </p:spPr>
        <p:txBody>
          <a:bodyPr wrap="square" lIns="25400" tIns="25400" rIns="25400" bIns="25400" rtlCol="0" anchor="t">
            <a:normAutofit/>
          </a:bodyPr>
          <a:lstStyle/>
          <a:p>
            <a:pPr algn="l" indent="0" marL="0">
              <a:lnSpc>
                <a:spcPct val="155000"/>
              </a:lnSpc>
              <a:buNone/>
            </a:pPr>
            <a:r>
              <a:rPr lang="en-US" sz="1050" dirty="0">
                <a:solidFill>
                  <a:srgbClr val="555250"/>
                </a:solidFill>
                <a:latin typeface="Libre Franklin" pitchFamily="34" charset="0"/>
                <a:ea typeface="Libre Franklin" pitchFamily="34" charset="-122"/>
                <a:cs typeface="Libre Franklin" pitchFamily="34" charset="-120"/>
              </a:rPr>
              <a:t>We translate your needs into a precise mission profile and aircraft specification, then define the search mandate.</a:t>
            </a:r>
            <a:endParaRPr lang="en-US" sz="1050" dirty="0"/>
          </a:p>
        </p:txBody>
      </p:sp>
      <p:sp>
        <p:nvSpPr>
          <p:cNvPr id="15" name="Shape 13"/>
          <p:cNvSpPr/>
          <p:nvPr/>
        </p:nvSpPr>
        <p:spPr>
          <a:xfrm>
            <a:off x="6100763" y="1908094"/>
            <a:ext cx="2597944" cy="4000500"/>
          </a:xfrm>
          <a:prstGeom prst="rect">
            <a:avLst/>
          </a:prstGeom>
          <a:solidFill>
            <a:srgbClr val="FFFFFF"/>
          </a:solidFill>
          <a:ln/>
        </p:spPr>
      </p:sp>
      <p:sp>
        <p:nvSpPr>
          <p:cNvPr id="16" name="Text 14"/>
          <p:cNvSpPr/>
          <p:nvPr/>
        </p:nvSpPr>
        <p:spPr>
          <a:xfrm>
            <a:off x="6348413" y="2193844"/>
            <a:ext cx="2178844" cy="180975"/>
          </a:xfrm>
          <a:prstGeom prst="rect">
            <a:avLst/>
          </a:prstGeom>
          <a:noFill/>
          <a:ln/>
        </p:spPr>
        <p:txBody>
          <a:bodyPr wrap="square" lIns="25400" tIns="25400" rIns="25400" bIns="25400" rtlCol="0" anchor="t">
            <a:normAutofit/>
          </a:bodyPr>
          <a:lstStyle/>
          <a:p>
            <a:pPr algn="l" indent="0" marL="0">
              <a:buNone/>
            </a:pPr>
            <a:r>
              <a:rPr lang="en-US" sz="900" spc="90" kern="0" dirty="0">
                <a:solidFill>
                  <a:srgbClr val="A8A8A0"/>
                </a:solidFill>
                <a:latin typeface="IBM Plex Mono" pitchFamily="34" charset="0"/>
                <a:ea typeface="IBM Plex Mono" pitchFamily="34" charset="-122"/>
                <a:cs typeface="IBM Plex Mono" pitchFamily="34" charset="-120"/>
              </a:rPr>
              <a:t>STEP 03</a:t>
            </a:r>
            <a:endParaRPr lang="en-US" sz="900" dirty="0"/>
          </a:p>
        </p:txBody>
      </p:sp>
      <p:sp>
        <p:nvSpPr>
          <p:cNvPr id="17" name="Text 15"/>
          <p:cNvSpPr/>
          <p:nvPr/>
        </p:nvSpPr>
        <p:spPr>
          <a:xfrm>
            <a:off x="6348413" y="2470069"/>
            <a:ext cx="2178844" cy="304800"/>
          </a:xfrm>
          <a:prstGeom prst="rect">
            <a:avLst/>
          </a:prstGeom>
          <a:noFill/>
          <a:ln/>
        </p:spPr>
        <p:txBody>
          <a:bodyPr wrap="square" lIns="25400" tIns="25400" rIns="25400" bIns="25400" rtlCol="0" anchor="t">
            <a:normAutofit/>
          </a:bodyPr>
          <a:lstStyle/>
          <a:p>
            <a:pPr algn="l" indent="0" marL="0">
              <a:lnSpc>
                <a:spcPct val="120000"/>
              </a:lnSpc>
              <a:buNone/>
            </a:pPr>
            <a:r>
              <a:rPr lang="en-US" sz="1800" dirty="0">
                <a:solidFill>
                  <a:srgbClr val="1A1A1A"/>
                </a:solidFill>
                <a:latin typeface="Cormorant Garamond" pitchFamily="34" charset="0"/>
                <a:ea typeface="Cormorant Garamond" pitchFamily="34" charset="-122"/>
                <a:cs typeface="Cormorant Garamond" pitchFamily="34" charset="-120"/>
              </a:rPr>
              <a:t>Search &amp; Shortlist</a:t>
            </a:r>
            <a:endParaRPr lang="en-US" sz="1800" dirty="0"/>
          </a:p>
        </p:txBody>
      </p:sp>
      <p:sp>
        <p:nvSpPr>
          <p:cNvPr id="18" name="Shape 16"/>
          <p:cNvSpPr/>
          <p:nvPr/>
        </p:nvSpPr>
        <p:spPr>
          <a:xfrm>
            <a:off x="6348413" y="2965369"/>
            <a:ext cx="266700" cy="9525"/>
          </a:xfrm>
          <a:prstGeom prst="rect">
            <a:avLst/>
          </a:prstGeom>
          <a:solidFill>
            <a:srgbClr val="A8A8A0"/>
          </a:solidFill>
          <a:ln/>
        </p:spPr>
      </p:sp>
      <p:sp>
        <p:nvSpPr>
          <p:cNvPr id="19" name="Text 17"/>
          <p:cNvSpPr/>
          <p:nvPr/>
        </p:nvSpPr>
        <p:spPr>
          <a:xfrm>
            <a:off x="6348413" y="2974894"/>
            <a:ext cx="2178844" cy="838200"/>
          </a:xfrm>
          <a:prstGeom prst="rect">
            <a:avLst/>
          </a:prstGeom>
          <a:noFill/>
          <a:ln/>
        </p:spPr>
        <p:txBody>
          <a:bodyPr wrap="square" lIns="25400" tIns="25400" rIns="25400" bIns="25400" rtlCol="0" anchor="t">
            <a:normAutofit/>
          </a:bodyPr>
          <a:lstStyle/>
          <a:p>
            <a:pPr algn="l" indent="0" marL="0">
              <a:lnSpc>
                <a:spcPct val="155000"/>
              </a:lnSpc>
              <a:buNone/>
            </a:pPr>
            <a:r>
              <a:rPr lang="en-US" sz="1050" dirty="0">
                <a:solidFill>
                  <a:srgbClr val="555250"/>
                </a:solidFill>
                <a:latin typeface="Libre Franklin" pitchFamily="34" charset="0"/>
                <a:ea typeface="Libre Franklin" pitchFamily="34" charset="-122"/>
                <a:cs typeface="Libre Franklin" pitchFamily="34" charset="-120"/>
              </a:rPr>
              <a:t>We canvass the global market, screen candidates on condition and value, and present a defensible shortlist.</a:t>
            </a:r>
            <a:endParaRPr lang="en-US" sz="1050" dirty="0"/>
          </a:p>
        </p:txBody>
      </p:sp>
      <p:sp>
        <p:nvSpPr>
          <p:cNvPr id="20" name="Shape 18"/>
          <p:cNvSpPr/>
          <p:nvPr/>
        </p:nvSpPr>
        <p:spPr>
          <a:xfrm>
            <a:off x="8708231" y="1908094"/>
            <a:ext cx="2597944" cy="4000500"/>
          </a:xfrm>
          <a:prstGeom prst="rect">
            <a:avLst/>
          </a:prstGeom>
          <a:solidFill>
            <a:srgbClr val="FFFFFF"/>
          </a:solidFill>
          <a:ln/>
        </p:spPr>
      </p:sp>
      <p:sp>
        <p:nvSpPr>
          <p:cNvPr id="21" name="Text 19"/>
          <p:cNvSpPr/>
          <p:nvPr/>
        </p:nvSpPr>
        <p:spPr>
          <a:xfrm>
            <a:off x="8955881" y="2193844"/>
            <a:ext cx="2178844" cy="180975"/>
          </a:xfrm>
          <a:prstGeom prst="rect">
            <a:avLst/>
          </a:prstGeom>
          <a:noFill/>
          <a:ln/>
        </p:spPr>
        <p:txBody>
          <a:bodyPr wrap="square" lIns="25400" tIns="25400" rIns="25400" bIns="25400" rtlCol="0" anchor="t">
            <a:normAutofit/>
          </a:bodyPr>
          <a:lstStyle/>
          <a:p>
            <a:pPr algn="l" indent="0" marL="0">
              <a:buNone/>
            </a:pPr>
            <a:r>
              <a:rPr lang="en-US" sz="900" spc="90" kern="0" dirty="0">
                <a:solidFill>
                  <a:srgbClr val="A8A8A0"/>
                </a:solidFill>
                <a:latin typeface="IBM Plex Mono" pitchFamily="34" charset="0"/>
                <a:ea typeface="IBM Plex Mono" pitchFamily="34" charset="-122"/>
                <a:cs typeface="IBM Plex Mono" pitchFamily="34" charset="-120"/>
              </a:rPr>
              <a:t>STEP 04</a:t>
            </a:r>
            <a:endParaRPr lang="en-US" sz="900" dirty="0"/>
          </a:p>
        </p:txBody>
      </p:sp>
      <p:sp>
        <p:nvSpPr>
          <p:cNvPr id="22" name="Text 20"/>
          <p:cNvSpPr/>
          <p:nvPr/>
        </p:nvSpPr>
        <p:spPr>
          <a:xfrm>
            <a:off x="8955881" y="2470069"/>
            <a:ext cx="2178844" cy="304800"/>
          </a:xfrm>
          <a:prstGeom prst="rect">
            <a:avLst/>
          </a:prstGeom>
          <a:noFill/>
          <a:ln/>
        </p:spPr>
        <p:txBody>
          <a:bodyPr wrap="square" lIns="25400" tIns="25400" rIns="25400" bIns="25400" rtlCol="0" anchor="t">
            <a:normAutofit/>
          </a:bodyPr>
          <a:lstStyle/>
          <a:p>
            <a:pPr algn="l" indent="0" marL="0">
              <a:lnSpc>
                <a:spcPct val="120000"/>
              </a:lnSpc>
              <a:buNone/>
            </a:pPr>
            <a:r>
              <a:rPr lang="en-US" sz="1800" dirty="0">
                <a:solidFill>
                  <a:srgbClr val="1A1A1A"/>
                </a:solidFill>
                <a:latin typeface="Cormorant Garamond" pitchFamily="34" charset="0"/>
                <a:ea typeface="Cormorant Garamond" pitchFamily="34" charset="-122"/>
                <a:cs typeface="Cormorant Garamond" pitchFamily="34" charset="-120"/>
              </a:rPr>
              <a:t>Inspection &amp; Close</a:t>
            </a:r>
            <a:endParaRPr lang="en-US" sz="1800" dirty="0"/>
          </a:p>
        </p:txBody>
      </p:sp>
      <p:sp>
        <p:nvSpPr>
          <p:cNvPr id="23" name="Shape 21"/>
          <p:cNvSpPr/>
          <p:nvPr/>
        </p:nvSpPr>
        <p:spPr>
          <a:xfrm>
            <a:off x="8955881" y="2965331"/>
            <a:ext cx="266700" cy="9525"/>
          </a:xfrm>
          <a:prstGeom prst="rect">
            <a:avLst/>
          </a:prstGeom>
          <a:solidFill>
            <a:srgbClr val="A8A8A0"/>
          </a:solidFill>
          <a:ln/>
        </p:spPr>
      </p:sp>
      <p:sp>
        <p:nvSpPr>
          <p:cNvPr id="24" name="Text 22"/>
          <p:cNvSpPr/>
          <p:nvPr/>
        </p:nvSpPr>
        <p:spPr>
          <a:xfrm>
            <a:off x="8955881" y="2974856"/>
            <a:ext cx="2178844" cy="838200"/>
          </a:xfrm>
          <a:prstGeom prst="rect">
            <a:avLst/>
          </a:prstGeom>
          <a:noFill/>
          <a:ln/>
        </p:spPr>
        <p:txBody>
          <a:bodyPr wrap="square" lIns="25400" tIns="25400" rIns="25400" bIns="25400" rtlCol="0" anchor="t">
            <a:normAutofit/>
          </a:bodyPr>
          <a:lstStyle/>
          <a:p>
            <a:pPr algn="l" indent="0" marL="0">
              <a:lnSpc>
                <a:spcPct val="155000"/>
              </a:lnSpc>
              <a:buNone/>
            </a:pPr>
            <a:r>
              <a:rPr lang="en-US" sz="1050" dirty="0">
                <a:solidFill>
                  <a:srgbClr val="555250"/>
                </a:solidFill>
                <a:latin typeface="Libre Franklin" pitchFamily="34" charset="0"/>
                <a:ea typeface="Libre Franklin" pitchFamily="34" charset="-122"/>
                <a:cs typeface="Libre Franklin" pitchFamily="34" charset="-120"/>
              </a:rPr>
              <a:t>We manage the pre-purchase inspection, negotiate on evidence, and see the transaction through to delivery.</a:t>
            </a:r>
            <a:endParaRPr lang="en-US" sz="1050" dirty="0"/>
          </a:p>
        </p:txBody>
      </p:sp>
      <p:sp>
        <p:nvSpPr>
          <p:cNvPr id="25" name="Shape 23"/>
          <p:cNvSpPr/>
          <p:nvPr/>
        </p:nvSpPr>
        <p:spPr>
          <a:xfrm>
            <a:off x="876300" y="6086475"/>
            <a:ext cx="10439400" cy="9525"/>
          </a:xfrm>
          <a:prstGeom prst="rect">
            <a:avLst/>
          </a:prstGeom>
          <a:solidFill>
            <a:srgbClr val="E4E2DE"/>
          </a:solidFill>
          <a:ln/>
        </p:spPr>
      </p:sp>
      <p:sp>
        <p:nvSpPr>
          <p:cNvPr id="26" name="Text 24"/>
          <p:cNvSpPr/>
          <p:nvPr/>
        </p:nvSpPr>
        <p:spPr>
          <a:xfrm>
            <a:off x="876300" y="6248400"/>
            <a:ext cx="2349847" cy="171450"/>
          </a:xfrm>
          <a:prstGeom prst="rect">
            <a:avLst/>
          </a:prstGeom>
          <a:noFill/>
          <a:ln/>
        </p:spPr>
        <p:txBody>
          <a:bodyPr wrap="square" lIns="25400" tIns="25400" rIns="25400" bIns="25400" rtlCol="0" anchor="t">
            <a:normAutofit/>
          </a:bodyPr>
          <a:lstStyle/>
          <a:p>
            <a:pPr algn="l" indent="0" marL="0">
              <a:buNone/>
            </a:pPr>
            <a:r>
              <a:rPr lang="en-US" sz="825" spc="83" kern="0" dirty="0">
                <a:solidFill>
                  <a:srgbClr val="9A9890"/>
                </a:solidFill>
                <a:latin typeface="IBM Plex Mono" pitchFamily="34" charset="0"/>
                <a:ea typeface="IBM Plex Mono" pitchFamily="34" charset="-122"/>
                <a:cs typeface="IBM Plex Mono" pitchFamily="34" charset="-120"/>
              </a:rPr>
              <a:t>INTEGRAL AVIATION SOLUTIONS INC</a:t>
            </a:r>
            <a:endParaRPr lang="en-US" sz="825" dirty="0"/>
          </a:p>
        </p:txBody>
      </p:sp>
      <p:sp>
        <p:nvSpPr>
          <p:cNvPr id="27" name="Text 25"/>
          <p:cNvSpPr/>
          <p:nvPr/>
        </p:nvSpPr>
        <p:spPr>
          <a:xfrm>
            <a:off x="10850314" y="6248400"/>
            <a:ext cx="541586" cy="171450"/>
          </a:xfrm>
          <a:prstGeom prst="rect">
            <a:avLst/>
          </a:prstGeom>
          <a:noFill/>
          <a:ln/>
        </p:spPr>
        <p:txBody>
          <a:bodyPr wrap="square" lIns="25400" tIns="25400" rIns="25400" bIns="25400" rtlCol="0" anchor="t">
            <a:normAutofit/>
          </a:bodyPr>
          <a:lstStyle/>
          <a:p>
            <a:pPr algn="l" indent="0" marL="0">
              <a:buNone/>
            </a:pPr>
            <a:r>
              <a:rPr lang="en-US" sz="825" spc="149" kern="0" dirty="0">
                <a:solidFill>
                  <a:srgbClr val="9A9890"/>
                </a:solidFill>
                <a:latin typeface="Libre Franklin" pitchFamily="34" charset="0"/>
                <a:ea typeface="Libre Franklin" pitchFamily="34" charset="-122"/>
                <a:cs typeface="Libre Franklin" pitchFamily="34" charset="-120"/>
              </a:rPr>
              <a:t>09 / 12</a:t>
            </a:r>
            <a:endParaRPr lang="en-US" sz="82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2026-06-07T22:42:21Z</dcterms:created>
  <dcterms:modified xsi:type="dcterms:W3CDTF">2026-06-07T22:42:21Z</dcterms:modified>
</cp:coreProperties>
</file>